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715D37-506E-47E9-B612-1BED163E5398}">
  <a:tblStyle styleId="{C5715D37-506E-47E9-B612-1BED163E539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c6ca63182_0_222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9c6ca63182_0_22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45" name="Google Shape;145;g9c6ca63182_0_222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c6ca6318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9c6ca6318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6ca6318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9c6ca6318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c6ca6318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9c6ca6318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6ca63182_0_245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9c6ca63182_0_24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79" name="Google Shape;179;g9c6ca63182_0_245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6ca63182_0_265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9c6ca63182_0_26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194" name="Google Shape;194;g9c6ca63182_0_265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eb3166d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eb3166d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c6ca6318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c6ca6318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c6ca631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c6ca631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c6ca6318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c6ca6318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c6ca631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c6ca631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e4cc2792_0_8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4e4cc2792_0_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</p:txBody>
      </p:sp>
      <p:sp>
        <p:nvSpPr>
          <p:cNvPr id="234" name="Google Shape;234;ga4e4cc2792_0_8:notes"/>
          <p:cNvSpPr txBox="1"/>
          <p:nvPr>
            <p:ph idx="12" type="sldNum"/>
          </p:nvPr>
        </p:nvSpPr>
        <p:spPr>
          <a:xfrm>
            <a:off x="3884621" y="8685226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zh-TW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e4cc27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a4e4cc27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6ca631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c6ca631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c6ca6318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c6ca6318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c6ca63182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c6ca63182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c6ca63182_0_49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9c6ca63182_0_49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74" name="Google Shape;274;g9c6ca63182_0_496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c6ca63182_0_50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82" name="Google Shape;282;g9c6ca63182_0_50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c6ca63182_0_51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90" name="Google Shape;290;g9c6ca63182_0_51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c6ca63182_0_52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03" name="Google Shape;303;g9c6ca63182_0_52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c6ca63182_0_53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1" name="Google Shape;311;g9c6ca63182_0_530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c6ca631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9c6ca631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c6ca63182_0_53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21" name="Google Shape;321;g9c6ca63182_0_53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c6ca63182_0_54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30" name="Google Shape;330;g9c6ca63182_0_54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c6ca63182_0_55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9c6ca63182_0_55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39" name="Google Shape;339;g9c6ca63182_0_554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6ca63182_0_56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9" name="Google Shape;349;g9c6ca63182_0_56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6ca63182_0_57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7" name="Google Shape;357;g9c6ca63182_0_570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c6ca63182_0_57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66" name="Google Shape;366;g9c6ca63182_0_578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c6ca63182_0_58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8" name="Google Shape;378;g9c6ca63182_0_58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c6ca6318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c6ca6318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c6ca63182_0_69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96" name="Google Shape;396;g9c6ca63182_0_69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c6ca63182_0_77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04" name="Google Shape;404;g9c6ca63182_0_77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c6ca63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c6ca63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c6ca63182_0_78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15" name="Google Shape;415;g9c6ca63182_0_78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c6ca63182_0_78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22" name="Google Shape;422;g9c6ca63182_0_78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c6ca63182_0_79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29" name="Google Shape;429;g9c6ca63182_0_79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c6ca63182_0_80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c6ca63182_0_80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9c6ca63182_0_802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075" lIns="86075" spcFirstLastPara="1" rIns="86075" wrap="square" tIns="8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6ca63182_0_88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46" name="Google Shape;446;g9c6ca63182_0_88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6ca63182_0_89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54" name="Google Shape;454;g9c6ca63182_0_89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eb3166d1a_0_2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75" lIns="86075" spcFirstLastPara="1" rIns="86075" wrap="square" tIns="8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9eb3166d1a_0_24:notes"/>
          <p:cNvSpPr/>
          <p:nvPr>
            <p:ph idx="2" type="sldImg"/>
          </p:nvPr>
        </p:nvSpPr>
        <p:spPr>
          <a:xfrm>
            <a:off x="464353" y="1141761"/>
            <a:ext cx="59307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eb3166d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eb3166d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c6ca63182_0_89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78" name="Google Shape;478;g9c6ca63182_0_898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c6ca63182_0_90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85" name="Google Shape;485;g9c6ca63182_0_90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c6ca6318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c6ca6318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c6ca63182_0_91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94" name="Google Shape;494;g9c6ca63182_0_91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c6ca63182_0_92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04" name="Google Shape;504;g9c6ca63182_0_92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c6ca63182_0_93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14" name="Google Shape;514;g9c6ca63182_0_93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c6ca63182_0_94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25" name="Google Shape;525;g9c6ca63182_0_94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c6ca63182_0_94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32" name="Google Shape;532;g9c6ca63182_0_94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c6ca63182_0_95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40" name="Google Shape;540;g9c6ca63182_0_95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4e4cc279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4e4cc279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4e4cc2792_0_13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56" name="Google Shape;556;ga4e4cc2792_0_13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4e4cc2792_0_14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64" name="Google Shape;564;ga4e4cc2792_0_14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4e4cc2792_0_15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72" name="Google Shape;572;ga4e4cc2792_0_151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c6ca631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c6ca631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4e4cc2792_0_15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81" name="Google Shape;581;ga4e4cc2792_0_15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4e4cc2792_0_16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90" name="Google Shape;590;ga4e4cc2792_0_16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4e4cc2792_0_17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99" name="Google Shape;599;ga4e4cc2792_0_17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4e4cc2792_0_18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4e4cc2792_0_18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a4e4cc2792_0_182:notes"/>
          <p:cNvSpPr txBox="1"/>
          <p:nvPr>
            <p:ph idx="12" type="sldNum"/>
          </p:nvPr>
        </p:nvSpPr>
        <p:spPr>
          <a:xfrm>
            <a:off x="3884621" y="8685226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075" lIns="86075" spcFirstLastPara="1" rIns="86075" wrap="square" tIns="86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4e4cc279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4e4cc27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efa5a6b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efa5a6b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efa5a6b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efa5a6b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efa5a6b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efa5a6b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9efa5a6b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9efa5a6b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efa5a6b1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9efa5a6b1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c6ca631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c6ca631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efa5a6b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efa5a6b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c6ca6318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c6ca6318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c6ca63182_0_10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9c6ca63182_0_10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9c6ca63182_0_10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9c6ca63182_0_10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c6ca63182_0_1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9c6ca63182_0_1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c6ca63182_0_10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c6ca63182_0_10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9c6ca63182_0_10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9c6ca63182_0_1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9c6ca63182_0_1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9c6ca63182_0_1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9c6ca631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9c6ca631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9c6ca63182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9c6ca63182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ab0129a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ab0129a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c6ca631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c6ca631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b30644d64_7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b30644d64_7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ceb1d9b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ceb1d9b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c6ca6318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c6ca6318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536879" y="165551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536879" y="2127916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●"/>
              <a:defRPr sz="2400">
                <a:solidFill>
                  <a:srgbClr val="002060"/>
                </a:solidFill>
              </a:defRPr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  <a:defRPr sz="2000">
                <a:solidFill>
                  <a:srgbClr val="002060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800">
                <a:solidFill>
                  <a:srgbClr val="002060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  <a:defRPr sz="1600">
                <a:solidFill>
                  <a:srgbClr val="002060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○"/>
              <a:defRPr sz="1600">
                <a:solidFill>
                  <a:srgbClr val="002060"/>
                </a:solidFill>
              </a:defRPr>
            </a:lvl5pPr>
            <a:lvl6pPr indent="-3302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4572000" y="16555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4572000" y="2127916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●"/>
              <a:defRPr sz="2400">
                <a:solidFill>
                  <a:srgbClr val="002060"/>
                </a:solidFill>
              </a:defRPr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  <a:defRPr sz="2000">
                <a:solidFill>
                  <a:srgbClr val="002060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800">
                <a:solidFill>
                  <a:srgbClr val="002060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  <a:defRPr sz="1600">
                <a:solidFill>
                  <a:srgbClr val="002060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○"/>
              <a:defRPr sz="1600">
                <a:solidFill>
                  <a:srgbClr val="002060"/>
                </a:solidFill>
              </a:defRPr>
            </a:lvl5pPr>
            <a:lvl6pPr indent="-3302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t.ly/4F60" TargetMode="External"/><Relationship Id="rId4" Type="http://schemas.openxmlformats.org/officeDocument/2006/relationships/hyperlink" Target="http://t.ly/4F60" TargetMode="External"/><Relationship Id="rId5" Type="http://schemas.openxmlformats.org/officeDocument/2006/relationships/hyperlink" Target="http://t.ly/4F60" TargetMode="External"/><Relationship Id="rId6" Type="http://schemas.openxmlformats.org/officeDocument/2006/relationships/hyperlink" Target="https://bit.ly/2S48ZBP" TargetMode="External"/><Relationship Id="rId7" Type="http://schemas.openxmlformats.org/officeDocument/2006/relationships/hyperlink" Target="https://www.facebook.com/groups/246898966667292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it.ly/2HcGi3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designer1.webnode.tw/bdesigner-blockly/" TargetMode="External"/><Relationship Id="rId4" Type="http://schemas.openxmlformats.org/officeDocument/2006/relationships/hyperlink" Target="http://blocklyduino.github.io/BlocklyDuino/blockly/apps/blocklyduino/" TargetMode="External"/><Relationship Id="rId5" Type="http://schemas.openxmlformats.org/officeDocument/2006/relationships/hyperlink" Target="https://developers.google.com/blockly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.ly/3GPa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.ly/L8OvG" TargetMode="External"/><Relationship Id="rId4" Type="http://schemas.openxmlformats.org/officeDocument/2006/relationships/hyperlink" Target="https://t.ly/L8OvG" TargetMode="External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.ly/xDJN" TargetMode="External"/><Relationship Id="rId4" Type="http://schemas.openxmlformats.org/officeDocument/2006/relationships/hyperlink" Target="https://t.ly/xDJN" TargetMode="External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.ly/WZJEj" TargetMode="External"/><Relationship Id="rId4" Type="http://schemas.openxmlformats.org/officeDocument/2006/relationships/hyperlink" Target="https://jsoneditoronline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opendata2.epa.gov.tw/AQI.json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.ly/Ms6a" TargetMode="External"/><Relationship Id="rId4" Type="http://schemas.openxmlformats.org/officeDocument/2006/relationships/hyperlink" Target="https://t.ly/Ms6a" TargetMode="External"/><Relationship Id="rId5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.ly/s6tI" TargetMode="External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hingspeak.com/" TargetMode="External"/><Relationship Id="rId4" Type="http://schemas.openxmlformats.org/officeDocument/2006/relationships/hyperlink" Target="https://t.ly/yAAlD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.ly/lyuW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notify-bot.line.me/zh_TW/" TargetMode="External"/><Relationship Id="rId4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apitester.com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.ly/Qg8k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bit.ly/3mwqckx" TargetMode="External"/><Relationship Id="rId4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av119.ddns.net:8088/" TargetMode="External"/><Relationship Id="rId4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t.ly/4bS8" TargetMode="External"/><Relationship Id="rId4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t.ly/Rbed" TargetMode="External"/><Relationship Id="rId4" Type="http://schemas.openxmlformats.org/officeDocument/2006/relationships/image" Target="../media/image8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bit.ly/3jdkVgE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youyou.pixnet.net/blog/post/120418861-esp32xnbiot%e6%a8%a1%e7%b5%84-usb-power-port%e6%b8%ac%e8%a9%a6" TargetMode="External"/><Relationship Id="rId4" Type="http://schemas.openxmlformats.org/officeDocument/2006/relationships/hyperlink" Target="https://t.ly/HWNF" TargetMode="External"/><Relationship Id="rId9" Type="http://schemas.openxmlformats.org/officeDocument/2006/relationships/image" Target="../media/image14.jpg"/><Relationship Id="rId5" Type="http://schemas.openxmlformats.org/officeDocument/2006/relationships/hyperlink" Target="https://youyouyou.pixnet.net/blog/post/120417760-esp32xnbiot%e6%a8%a1%e7%b5%84-i2c%e7%87%88%e8%99%9f%e6%b8%ac%e8%a9%a6%e7%a8%8b%e5%bc%8f" TargetMode="External"/><Relationship Id="rId6" Type="http://schemas.openxmlformats.org/officeDocument/2006/relationships/hyperlink" Target="https://t.ly/VwgP" TargetMode="External"/><Relationship Id="rId7" Type="http://schemas.openxmlformats.org/officeDocument/2006/relationships/hyperlink" Target="https://bit.ly/3jdkVgE" TargetMode="External"/><Relationship Id="rId8" Type="http://schemas.openxmlformats.org/officeDocument/2006/relationships/image" Target="../media/image1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 x </a:t>
            </a:r>
            <a:r>
              <a:rPr lang="zh-TW"/>
              <a:t>NBIoT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solidFill>
                  <a:srgbClr val="333333"/>
                </a:solidFill>
                <a:highlight>
                  <a:srgbClr val="FFFFFF"/>
                </a:highlight>
              </a:rPr>
              <a:t>講義：</a:t>
            </a:r>
            <a:r>
              <a:rPr lang="zh-TW" sz="6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http://t.ly/4</a:t>
            </a:r>
            <a:r>
              <a:rPr b="1" lang="zh-TW" sz="6000" u="sng">
                <a:solidFill>
                  <a:srgbClr val="FF000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</a:t>
            </a:r>
            <a:r>
              <a:rPr lang="zh-TW" sz="60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60</a:t>
            </a:r>
            <a:endParaRPr sz="6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311700" y="2797175"/>
            <a:ext cx="85206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尤濬哲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（夜市小霸王）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ESP32教學網：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https://bit.ly/2S48ZBP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FB：</a:t>
            </a:r>
            <a:r>
              <a:rPr lang="zh-TW" sz="2300" u="sng">
                <a:solidFill>
                  <a:schemeClr val="hlink"/>
                </a:solidFill>
                <a:hlinkClick r:id="rId7"/>
              </a:rPr>
              <a:t>台灣ESP32愛玩客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一、環境設定</a:t>
            </a:r>
            <a:endParaRPr sz="2400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下載Arduino IDE</a:t>
            </a:r>
            <a:br>
              <a:rPr lang="zh-TW" sz="2400"/>
            </a:b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</a:t>
            </a:r>
            <a:br>
              <a:rPr lang="zh-TW" sz="1800"/>
            </a:br>
            <a:r>
              <a:rPr lang="zh-TW" sz="1800"/>
              <a:t>點選zip免安裝包</a:t>
            </a:r>
            <a:endParaRPr sz="18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下載ESP32核心套件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設定Arduino IDE for ESP32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簡單測試程式：HelloWorld</a:t>
            </a:r>
            <a:endParaRPr sz="24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ESP32函式庫安裝</a:t>
            </a:r>
            <a:endParaRPr sz="2400"/>
          </a:p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700" y="396849"/>
            <a:ext cx="3293500" cy="2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開發板管理員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126225" y="1311850"/>
            <a:ext cx="3008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開啟Arduino IDE後，選擇檔案/偏好設定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出現偏好設定視窗，在額外的開發版管理員網址輸入以下文字後，按OK。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zh-TW" sz="14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https://dl.espressif.com/dl/package_esp32_index.json</a:t>
            </a:r>
            <a:endParaRPr b="1" sz="1400">
              <a:solidFill>
                <a:srgbClr val="FF0000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6900" y="901175"/>
            <a:ext cx="5715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接下來到工具，選擇開發版，並在右側開啟開發版管理員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輸入關鍵字：ESP32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5" y="1432800"/>
            <a:ext cx="4900400" cy="31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475" y="1822775"/>
            <a:ext cx="3521825" cy="20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下載安裝ESP32模組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輸入關鍵字ESP32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點選1.0.4版本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zh-TW"/>
              <a:t>安裝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725" y="1284113"/>
            <a:ext cx="57150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628650" y="933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安裝驅動</a:t>
            </a:r>
            <a:endParaRPr sz="2400"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65675" y="812125"/>
            <a:ext cx="46947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解壓縮後後，將ESP32插入USB</a:t>
            </a:r>
            <a:endParaRPr sz="11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此時會出現安裝畫面，但由於沒有驅動程式，因此自行指定驅動程式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驅動程式</a:t>
            </a:r>
            <a:r>
              <a:rPr lang="zh-TW" sz="1700"/>
              <a:t>下載：</a:t>
            </a:r>
            <a:endParaRPr sz="1700"/>
          </a:p>
          <a:p>
            <a:pPr indent="-33655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zh-TW" sz="1900"/>
              <a:t>CH340：</a:t>
            </a:r>
            <a:r>
              <a:rPr lang="zh-TW" sz="16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https://bit.ly/2HcGi3g</a:t>
            </a:r>
            <a:endParaRPr sz="2300"/>
          </a:p>
          <a:p>
            <a:pPr indent="-34925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zh-TW" sz="1900"/>
              <a:t>CP210x：Arduino/Driver有附帶</a:t>
            </a:r>
            <a:endParaRPr sz="19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安裝驅動完畢後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在我的電腦/右鍵/管理/，開啟電腦管理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點選左側裝置管理員</a:t>
            </a:r>
            <a:endParaRPr sz="17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zh-TW" sz="1700"/>
              <a:t>點選右側連接埠，檢查是否有一個 ch340 (COMX)</a:t>
            </a:r>
            <a:endParaRPr sz="1100"/>
          </a:p>
          <a:p>
            <a:pPr indent="-3429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Calibri"/>
              <a:buAutoNum type="arabicPeriod"/>
            </a:pPr>
            <a:r>
              <a:rPr b="1" lang="zh-TW" sz="1700">
                <a:solidFill>
                  <a:srgbClr val="FF0000"/>
                </a:solidFill>
              </a:rPr>
              <a:t>請注意最後的ComX代表獲得的COM位置，每次可能都會不同，請紀錄在記事本，</a:t>
            </a:r>
            <a:r>
              <a:rPr b="1" lang="zh-TW" sz="1700">
                <a:solidFill>
                  <a:srgbClr val="FF0000"/>
                </a:solidFill>
              </a:rPr>
              <a:t>馬上</a:t>
            </a:r>
            <a:r>
              <a:rPr b="1" lang="zh-TW" sz="1700">
                <a:solidFill>
                  <a:srgbClr val="FF0000"/>
                </a:solidFill>
              </a:rPr>
              <a:t>會用到。</a:t>
            </a:r>
            <a:endParaRPr b="1" sz="1700">
              <a:solidFill>
                <a:srgbClr val="FF0000"/>
              </a:solidFill>
            </a:endParaRPr>
          </a:p>
          <a:p>
            <a:pPr indent="-241300" lvl="0" marL="342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895" y="1896255"/>
            <a:ext cx="3870543" cy="28710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9"/>
          <p:cNvSpPr/>
          <p:nvPr/>
        </p:nvSpPr>
        <p:spPr>
          <a:xfrm>
            <a:off x="5252153" y="3105160"/>
            <a:ext cx="788700" cy="39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6623628" y="3954430"/>
            <a:ext cx="2146500" cy="39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L Curve Arrow MS-green" id="186" name="Google Shape;18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875238">
            <a:off x="5711143" y="3590179"/>
            <a:ext cx="790591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 b="0" l="7810" r="33593" t="0"/>
          <a:stretch/>
        </p:blipFill>
        <p:spPr>
          <a:xfrm>
            <a:off x="6720975" y="4068125"/>
            <a:ext cx="1972950" cy="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6">
            <a:alphaModFix/>
          </a:blip>
          <a:srcRect b="0" l="7810" r="33593" t="0"/>
          <a:stretch/>
        </p:blipFill>
        <p:spPr>
          <a:xfrm>
            <a:off x="4572000" y="4812725"/>
            <a:ext cx="3233938" cy="2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6792243" y="4706974"/>
            <a:ext cx="788700" cy="39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設定Arduino開發界面</a:t>
            </a:r>
            <a:endParaRPr sz="2400"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628650" y="994250"/>
            <a:ext cx="78867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開啟arduino-1.8.X下的Arduino主程式：arduino.exe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點選功能表/工具/開發版</a:t>
            </a:r>
            <a:br>
              <a:rPr lang="zh-TW" sz="2400"/>
            </a:br>
            <a:r>
              <a:rPr lang="zh-TW" sz="2400"/>
              <a:t>並往下拉，直到選擇</a:t>
            </a:r>
            <a:br>
              <a:rPr lang="zh-TW" sz="2400"/>
            </a:br>
            <a:r>
              <a:rPr lang="zh-TW" sz="2400"/>
              <a:t>NodeMCU-32s </a:t>
            </a:r>
            <a:br>
              <a:rPr lang="zh-TW" sz="2400"/>
            </a:br>
            <a:r>
              <a:rPr lang="zh-TW" sz="2400"/>
              <a:t>更改序列埠為COMX</a:t>
            </a:r>
            <a:br>
              <a:rPr lang="zh-TW" sz="2400"/>
            </a:br>
            <a:endParaRPr sz="2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400"/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350" y="1778974"/>
            <a:ext cx="4715100" cy="30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</a:t>
            </a:r>
            <a:r>
              <a:rPr lang="zh-TW"/>
              <a:t>積木語法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628650" y="1369226"/>
            <a:ext cx="7886700" cy="367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ArduBlock：雖很久沒有更新，但感測器部份都可用，可作基礎感測，不過缺乏藍芽、WIFI進階模組。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bDesiger：八德國小蔡佳倫老師自行研發</a:t>
            </a:r>
            <a:br>
              <a:rPr lang="zh-TW"/>
            </a:br>
            <a:r>
              <a:rPr lang="zh-TW"/>
              <a:t>說明網址：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https://bdesigner1.webnode.tw/bdesigner-blockly/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BlocklyDuino：視覺化程式語言編輯器， 能透過拖拉方塊以產出Arduino 程式。 它同時也是個</a:t>
            </a:r>
            <a:r>
              <a:rPr lang="zh-TW">
                <a:uFill>
                  <a:noFill/>
                </a:uFill>
                <a:hlinkClick r:id="rId4"/>
              </a:rPr>
              <a:t>開源專案</a:t>
            </a:r>
            <a:r>
              <a:rPr lang="zh-TW"/>
              <a:t>， 基於 Google所提供的</a:t>
            </a:r>
            <a:r>
              <a:rPr lang="zh-TW">
                <a:uFill>
                  <a:noFill/>
                </a:uFill>
                <a:hlinkClick r:id="rId5"/>
              </a:rPr>
              <a:t>Blockly</a:t>
            </a:r>
            <a:r>
              <a:rPr lang="zh-TW"/>
              <a:t>（視覺化語言編輯程式庫），可自建積木，擴展性高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支援7697, ESP32, 8266等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/>
              <a:t>說明網址：https://bit.ly/35zb3Ie</a:t>
            </a:r>
            <a:endParaRPr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二、基礎感測</a:t>
            </a:r>
            <a:endParaRPr sz="6000"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環境測試：HelloWorld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44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void setup() {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  Serial.begin(115200);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}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void loop() {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  Serial.println("Hello Yourname");//改成你的名字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  delay(1000);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}</a:t>
            </a:r>
            <a:endParaRPr sz="1500"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36728" t="0"/>
          <a:stretch/>
        </p:blipFill>
        <p:spPr>
          <a:xfrm>
            <a:off x="5064348" y="445025"/>
            <a:ext cx="3540028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基礎感測1：</a:t>
            </a:r>
            <a:r>
              <a:rPr lang="zh-TW"/>
              <a:t>內建</a:t>
            </a:r>
            <a:r>
              <a:rPr lang="zh-TW"/>
              <a:t>LED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20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ESP32內建LED腳位為GPIO 2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2520150" y="1152475"/>
            <a:ext cx="57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void setup()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Serial.begin(115200);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pinMode(2,OUTPUT);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void loop()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digitalWrite(2,HIGH);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delay(1000);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digitalWrite(2,LOW);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delay(1000);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25" y="58950"/>
            <a:ext cx="3153450" cy="10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ESP32</a:t>
            </a:r>
            <a:r>
              <a:rPr lang="zh-TW"/>
              <a:t>腳位圖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17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579" l="0" r="0" t="-1579"/>
          <a:stretch/>
        </p:blipFill>
        <p:spPr>
          <a:xfrm>
            <a:off x="467600" y="822850"/>
            <a:ext cx="7886700" cy="396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三、人體感測器</a:t>
            </a:r>
            <a:endParaRPr sz="2400"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利用紅外線來偵測是否有</a:t>
            </a:r>
            <a:br>
              <a:rPr lang="zh-TW" sz="2400"/>
            </a:br>
            <a:r>
              <a:rPr lang="zh-TW" sz="2400"/>
              <a:t>生物經過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請將旋鈕逆時針轉至最底</a:t>
            </a:r>
            <a:endParaRPr sz="24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/>
              <a:t>狀態約五秒才能再啟動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400"/>
              <a:t>範例:</a:t>
            </a:r>
            <a:endParaRPr sz="2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https://t.ly/2KLS</a:t>
            </a:r>
            <a:endParaRPr sz="2400"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YouAdmin\Desktop\868-3403861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435" y="273854"/>
            <a:ext cx="3040775" cy="231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YouAdmin\Desktop\PIR模組背面.jpg" id="240" name="Google Shape;2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325" y="1704975"/>
            <a:ext cx="2225825" cy="16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實做：來客報知機</a:t>
            </a:r>
            <a:endParaRPr/>
          </a:p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775" y="1416175"/>
            <a:ext cx="5248475" cy="33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基礎感測2：DHT11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11700" y="1152475"/>
            <a:ext cx="817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DHT11可偵測溫濕度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DHT11要外掛函式庫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函式庫請搜尋simpleDHT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呼叫範例程式dht11 default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ç¸éåç" id="255" name="Google Shape;255;p37"/>
          <p:cNvPicPr preferRelativeResize="0"/>
          <p:nvPr/>
        </p:nvPicPr>
        <p:blipFill rotWithShape="1">
          <a:blip r:embed="rId3">
            <a:alphaModFix/>
          </a:blip>
          <a:srcRect b="26567" l="0" r="48720" t="0"/>
          <a:stretch/>
        </p:blipFill>
        <p:spPr>
          <a:xfrm>
            <a:off x="1155074" y="3055449"/>
            <a:ext cx="2436826" cy="1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320" y="654350"/>
            <a:ext cx="4068674" cy="2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三、藍芽互動</a:t>
            </a:r>
            <a:endParaRPr sz="6000"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藍芽傳輸</a:t>
            </a:r>
            <a:endParaRPr/>
          </a:p>
        </p:txBody>
      </p: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一、藍芽功能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71500" y="1026925"/>
            <a:ext cx="34482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ESP32內包含藍芽4.0模組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藍芽4.0可稱為BLE，低功率藍芽(Bluetooth Low Energy)</a:t>
            </a:r>
            <a:endParaRPr/>
          </a:p>
          <a:p>
            <a:pPr indent="-3302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ESP32藍芽會用很大的電量，使用不良的USB線，可能導致一直重開機(brownout=供電不穩)</a:t>
            </a:r>
            <a:endParaRPr/>
          </a:p>
          <a:p>
            <a:pPr indent="-3302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藍芽的函式庫佔大量記憶體，太多程式會超出4M限制</a:t>
            </a:r>
            <a:endParaRPr/>
          </a:p>
        </p:txBody>
      </p:sp>
      <p:sp>
        <p:nvSpPr>
          <p:cNvPr id="278" name="Google Shape;278;p40"/>
          <p:cNvSpPr txBox="1"/>
          <p:nvPr>
            <p:ph idx="2" type="body"/>
          </p:nvPr>
        </p:nvSpPr>
        <p:spPr>
          <a:xfrm>
            <a:off x="4629150" y="1369219"/>
            <a:ext cx="437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關鍵語法</a:t>
            </a:r>
            <a:endParaRPr sz="18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宣告使用藍芽函式庫</a:t>
            </a:r>
            <a:br>
              <a:rPr lang="zh-TW" sz="1800"/>
            </a:br>
            <a:r>
              <a:rPr lang="zh-TW" sz="1800"/>
              <a:t>#include &lt;BluetoothSerial.h&gt;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宣告藍芽物件</a:t>
            </a:r>
            <a:br>
              <a:rPr lang="zh-TW" sz="1800"/>
            </a:br>
            <a:r>
              <a:rPr lang="zh-TW" sz="1800"/>
              <a:t>BluetoothSerial BT;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啟動ESP32上的藍芽，名稱自訂</a:t>
            </a:r>
            <a:br>
              <a:rPr lang="zh-TW" sz="1800"/>
            </a:br>
            <a:r>
              <a:rPr lang="zh-TW" sz="1800"/>
              <a:t>BT.begin(“ESP32”);//名稱ESP32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sz="1800"/>
              <a:t>傳輸資料到手機terminal</a:t>
            </a:r>
            <a:br>
              <a:rPr lang="zh-TW" sz="1800"/>
            </a:br>
            <a:r>
              <a:rPr lang="zh-TW" sz="1800"/>
              <a:t>BT.println("Hello World");</a:t>
            </a:r>
            <a:endParaRPr sz="1800"/>
          </a:p>
        </p:txBody>
      </p:sp>
      <p:sp>
        <p:nvSpPr>
          <p:cNvPr id="279" name="Google Shape;279;p4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二、簡易藍芽通訊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471488" y="1026914"/>
            <a:ext cx="29148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傳資料到手機上</a:t>
            </a:r>
            <a:endParaRPr/>
          </a:p>
        </p:txBody>
      </p:sp>
      <p:sp>
        <p:nvSpPr>
          <p:cNvPr id="286" name="Google Shape;286;p41"/>
          <p:cNvSpPr txBox="1"/>
          <p:nvPr>
            <p:ph idx="2" type="body"/>
          </p:nvPr>
        </p:nvSpPr>
        <p:spPr>
          <a:xfrm>
            <a:off x="4629150" y="0"/>
            <a:ext cx="3886200" cy="4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#include &lt;BluetoothSerial.h&gt;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BluetoothSerial BT;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setup()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Serial.begin(115200);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BT.begin("MyBLE");//請改名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void loop()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BT.println("Hello World");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  delay(1000);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800"/>
              <a:t>}</a:t>
            </a:r>
            <a:endParaRPr sz="1800"/>
          </a:p>
        </p:txBody>
      </p:sp>
      <p:pic>
        <p:nvPicPr>
          <p:cNvPr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 id="287" name="Google Shape;287;p41"/>
          <p:cNvPicPr preferRelativeResize="0"/>
          <p:nvPr/>
        </p:nvPicPr>
        <p:blipFill rotWithShape="1">
          <a:blip r:embed="rId3">
            <a:alphaModFix/>
          </a:blip>
          <a:srcRect b="29364" l="0" r="0" t="4336"/>
          <a:stretch/>
        </p:blipFill>
        <p:spPr>
          <a:xfrm>
            <a:off x="1148367" y="1568669"/>
            <a:ext cx="2316922" cy="307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295200" y="39500"/>
            <a:ext cx="85536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手機APP關鍵字： arduino bluetooth control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900" u="sng">
                <a:solidFill>
                  <a:schemeClr val="hlink"/>
                </a:solidFill>
              </a:rPr>
              <a:t>舊版：</a:t>
            </a:r>
            <a:r>
              <a:rPr lang="zh-TW" sz="900" u="sng">
                <a:solidFill>
                  <a:schemeClr val="hlink"/>
                </a:solidFill>
                <a:hlinkClick r:id="rId3"/>
              </a:rPr>
              <a:t>t.ly/3GPa</a:t>
            </a:r>
            <a:endParaRPr sz="900"/>
          </a:p>
        </p:txBody>
      </p:sp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ptpWERJ_ID25PP98TmPzYDwILZcBLPVqfIjN1mGP7doMZJYx1nAR_JTywQc5OwIrrdYKs6bGkBtyI0bkcP-Hy2FUg1LCNv9SEP306GplMYyL4cZ4TurCyNzkolUTGaq9nwdSehtIcj_VteaDU7XFfoGqg7hahH4FqkQw-JeHXTIAAQ-9Mb5aJQORFtWcCJNAG5BqPZ9Dp1ZOP4fWrcCSeVB1Ih0YN9SCBDM1o4gZ0qDiBOZgsvQAHKklan-4frU_KQhkBV6tAY82cohUNH392V-e-wOxSHUzFvuwXuY7YS-8MwdiRrMx2dvd-ELBwwbFS1degXU8xGzhVMzQ_pumvazl-9qOWvjjo7N8evsbeZsx8XKW_-nGA7CmSN6h2KSBm9Qew7RKlLWCVfrkm0hFm-Sn3VlzpfUOhZmdCmeFTrBd2S6d5a3ssn213KN2kQgctvUlFTmk--Z8hCWHagWR0nyyXNrSOjP8O8rXIrW_pgbCs_2RPRVXLNVEsdE7lDCBdCiVKVOsXN1EjvLspykmPuqCSuVzJMT104o60d-IixYPxOQWP00xEzM0VboaghMvMIT1777DAXbPMywX2YdYIkJ0hGbbkaDoPKTRbmY3OMy9A1LZ6ZFJfFlubWwba3F2=w430-h859-no" id="294" name="Google Shape;294;p42"/>
          <p:cNvPicPr preferRelativeResize="0"/>
          <p:nvPr/>
        </p:nvPicPr>
        <p:blipFill rotWithShape="1">
          <a:blip r:embed="rId4">
            <a:alphaModFix/>
          </a:blip>
          <a:srcRect b="57484" l="0" r="38946" t="0"/>
          <a:stretch/>
        </p:blipFill>
        <p:spPr>
          <a:xfrm>
            <a:off x="44588" y="1687331"/>
            <a:ext cx="2405279" cy="335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tiVdU-uN2RZYHy6Ff3pDHXXZ7S_atG8HDqXOtnn_q98PVFMlA0sjEYBA0BzvUOckC4IlT1fMj3qKrfZvub3AKJzk2pgMUhJPjvtfL6jtz8r4KG9Wax0hYvGPJ0oZ0wzIwT42HtDXtTY1bbUR0rDiTjKMEx9LLBO7mXJ34KtwEwb-H2WTB8U-8m-l8eF46mqnb6sDIsnPHgG9PZSCC5sNbDI1XVEj18fGqbeRmp0_fG9uTI57mf3mOKNRWcMAMHWhkG0_Md1UixG7K4845iW_j5wqeW2AZvCdyVOyo_lg1joA_AcshktKFLUZNT9W_jZaBmXQrg1MXZcsYdyGUPCetC73oKcAL_Sr8EagyIP1ezaAZ0z4G6dnqvc4fmvtUEZASNXuDeycIYZ4YqrPuh6xixrEZlaxOWF7eZjR1xVsBlM6gWMibDPjvkJlhqXomu2pmg4tpMlrIqKwNg5nI8_VypiL0Kon3H7Zi7bc9XSGy-qkJAeHULMNJ2-kXx3xl1XNlYpK3PB6dl3bU4DUeudeXc5tDsysoht_iqKTW4ieOuKdmIliZU1hSN0_C7QuA2jNEEvsoFbtRWqN0zAx0xRk2ml8yJgxmrbIdBW09W-pLPciKv8rG2_2hNtGakFA0vOg=w430-h859-no" id="295" name="Google Shape;29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174" y="1687334"/>
            <a:ext cx="1726074" cy="345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OMCG3cszKl8TeAGWQMwZ01Jav5MOj8tw-G6uymKqFpC-hlWuNxabDk_1aTenwGy2Ydz8jCirKNHvs3NEmXQJo5pjZqDECLyRF5ZCqDzIqPaA8Q4JerBoq4IZUF3v8N3iVL9AM5E7uF7dkhA63h0iZlsycvX6BmvLj7gk_uxaa7qoQ2L7hh-2OJPR_wTRZ3q4qVN5w9QOudTOs547yXy0IgmjM5gIUddPWlgYm0TOgj5-hLaw-49GEie3ERShAG6_h_6d04FeY9KxlMNZj_LtwemET0Y_oLK28rGt8Hz3Adpexu4N55iP05Kf3IISIY3QM4iXYkfi4IMLnYCvNIjjHPqrPW-LJfuo45m5E-FOdz3p2zqywY9otkyYg5nQduBPEaDDPJU_AqzoiAgIDArc2cFUmJxyepLA8HhDBi5sdWR4jeqtQEt09e0k7hNEPkk-80BwYeq0xZCjWxDLNAWYb3pytRXXjw9KJS6dP08mU7RHvopg5QSVt1ErHZGf_3UxGY5NM78vODKLLJsT-0IRHRnQsxm3p96odkxjZysBtPc8TIrnclPQqKmVrrrDpSLhKWqgFO8_YWKLwI_UgaumXINO-CnrT1EUhxe8aH3IMsmMcd58JFcGJJGwjKTFpyCx=w430-h859-no" id="296" name="Google Shape;29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4965" y="1687334"/>
            <a:ext cx="1726074" cy="345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IZFBn8bvvl3snB-iAYc0VXw4rs4rigQbb4Y1wNkxyUJOeVW_jNsRvvxtx9bNlEezkcbtPjCEW9uDfs2jHhJAFdrQtFVfa8j6HAoWTCWq0UnNqNRvrvfBnsIZaZHHBx8JafvdkQvo4QqcoWbrY8lNuNaoq4McZrAh2dEWz5kJgOhVtnqvbVncsc8aa1upTXJJ8eIcOXjOsl-vWUdXHuH-mn2ZQpvvGpf_mp8afwKFuTywKWyMTYSpOAKdLESkoLytdOQ33QxErhRztynL4-WFMtE0iYuEcSeU64uXrRB2W6KwNyu-i5TVkqSP9csWTBhfaturGMD_gooy27XRAN2furENMwK7Jp9BgoyVYWNCVggC7eAriYJ-7bnkoP1aRS4xFHTARJwkVZe3Mq2_gz_XHdEI-n5OdWmkwqUFkfE40ExUEH2WbZR8hxhKeJ8k7Jaznp1Fa7EK4EbmjnedSyvFf7eM5O8L_sEU0GMCyawlFfgnqMbdDySt_tbbb6UNKiHCV_vNT57kT-8nLIPN1VBXt16izn-UCdwioSaNa_5BjaGfXKY-PawRREOMe4WmNQWutnvhVgdFa4yHZ7XLIzWCG4QeL_8kswnEjfSFs6OPoxuGWC9g9Xa7gFyFnFnxoWzB=w430-h859-no" id="297" name="Google Shape;29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0629" y="1687335"/>
            <a:ext cx="1726074" cy="345617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/>
          <p:nvPr/>
        </p:nvSpPr>
        <p:spPr>
          <a:xfrm>
            <a:off x="2668240" y="3630097"/>
            <a:ext cx="13368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5480889" y="2171687"/>
            <a:ext cx="1013700" cy="69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4904142" y="4289854"/>
            <a:ext cx="1336800" cy="4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實做：藍芽溫度警報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628650" y="1369219"/>
            <a:ext cx="3859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請用DHT11感測溫度濕度（simpleDHT）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利用藍芽傳輸感測的值到手機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編碼問題，傳輸不能有中文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參考解答：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pIIEUQFSr758r94fkU2EVmpApzUx3Bgknmz3EPDbs7zy64nOi-UOKcjFWlgpSnVbZ0YcEGmxKlPL4VPGRTHBU5gxVhctH4ojC7Yp_uYzK5tZ8Mwt_fEGpUW-N5jo9WPrGv-EkR6_BBy7mFYMNSX_GlzonXCPMHa8zcA2Zx37YRXZcilNFiZgYeXibZM-FImrAJr55EM-3BazhUAyNyWwjNwpPL341dQEyFWmwCCaU1_EQBaaSLSU_Tn4YkUR0up-AowG5taZ-9wD8K7xepfaxTH4LMdnLDeH-1lru34mWHJ8ZdXOvXJi20dH9ZlV7tOE12frlHoWn1n9X82r3pMAAsMeVwvBpnia4F5qm3SabHqYaGE9NOPhivlq3nTh-FfBENkiUdMIa5t_IkxtZv9DJepCCK_TS452mWcGh_0HH89wcJFcSHuL1L5OfXs6otbMo9P_RfGmCQ7JbAs-FG4K4DGqDhKNEjGfR8fgmY0AY3ncMU7h8EAZY3mb13giqRAKbAjwVXJrkizoSNtmiMe9hmpmeyPNrAEszWOPZtw6mKmsA56XvM0saLgdGoCme18mFzOG9tu6Jo-nh5IYJJlt9bJI7sAIsoNIf41Onc97DE1xErKTX-xtjXNbjh3TJNux=w430-h859-no" id="308" name="Google Shape;308;p43"/>
          <p:cNvPicPr preferRelativeResize="0"/>
          <p:nvPr/>
        </p:nvPicPr>
        <p:blipFill rotWithShape="1">
          <a:blip r:embed="rId3">
            <a:alphaModFix/>
          </a:blip>
          <a:srcRect b="20866" l="-1827" r="4104" t="13495"/>
          <a:stretch/>
        </p:blipFill>
        <p:spPr>
          <a:xfrm>
            <a:off x="5191246" y="434050"/>
            <a:ext cx="2994951" cy="402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藍芽對話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471500" y="1026925"/>
            <a:ext cx="40029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分成兩部部份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ESP32透過藍芽到手機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/>
              <a:t>A：Serial視窗🡪ESP32藍芽🡪手機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手機透過藍芽送到ESP32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/>
              <a:t>B：手機🡪ESP32藍芽🡪Serial視窗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 txBox="1"/>
          <p:nvPr>
            <p:ph idx="2" type="body"/>
          </p:nvPr>
        </p:nvSpPr>
        <p:spPr>
          <a:xfrm>
            <a:off x="4629150" y="199663"/>
            <a:ext cx="4515000" cy="47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/>
              <a:t>A：Serial視窗🡪ESP32藍芽🡪手機</a:t>
            </a:r>
            <a:endParaRPr sz="24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Serial視窗輸入功能簡介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監看是否有輸入資料</a:t>
            </a:r>
            <a:br>
              <a:rPr lang="zh-TW"/>
            </a:br>
            <a:r>
              <a:rPr lang="zh-TW"/>
              <a:t>Serial.available()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資料讀取</a:t>
            </a:r>
            <a:br>
              <a:rPr lang="zh-TW"/>
            </a:br>
            <a:r>
              <a:rPr lang="zh-TW"/>
              <a:t>Serial.read()//一次讀一個字</a:t>
            </a:r>
            <a:br>
              <a:rPr lang="zh-TW"/>
            </a:br>
            <a:r>
              <a:rPr b="1" lang="zh-TW"/>
              <a:t>Serial.readString()</a:t>
            </a:r>
            <a:r>
              <a:rPr lang="zh-TW"/>
              <a:t>//全部讀取</a:t>
            </a:r>
            <a:endParaRPr/>
          </a:p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 b="45913" l="0" r="0" t="0"/>
          <a:stretch/>
        </p:blipFill>
        <p:spPr>
          <a:xfrm>
            <a:off x="375309" y="3265211"/>
            <a:ext cx="4253841" cy="1638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4"/>
          <p:cNvSpPr/>
          <p:nvPr/>
        </p:nvSpPr>
        <p:spPr>
          <a:xfrm>
            <a:off x="252890" y="3376914"/>
            <a:ext cx="1758600" cy="42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ESP32 pin map接腳說明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40275" y="1369100"/>
            <a:ext cx="88002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</a:t>
            </a:r>
            <a:r>
              <a:rPr lang="zh-TW"/>
              <a:t>6</a:t>
            </a:r>
            <a:r>
              <a:rPr lang="zh-TW" sz="1800"/>
              <a:t> x Analog-to-Digital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：可接類比或數位感測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粉紅色標示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3 x SPI interfaces(MOSI,MISO,SCK,SS)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 </a:t>
            </a:r>
            <a:r>
              <a:rPr lang="zh-TW" sz="1800"/>
              <a:t>SD card, </a:t>
            </a:r>
            <a:r>
              <a:rPr lang="zh-TW"/>
              <a:t>TFT, LCD 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藍色標示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3 x UART interfaces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：藍芽、相機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不限腳位編號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2 x I2C interfaces(SDA,SCL) and I2S interfaces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1800"/>
              <a:t>LC</a:t>
            </a:r>
            <a:r>
              <a:rPr lang="zh-TW"/>
              <a:t>M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、氣壓、陀螺儀</a:t>
            </a:r>
            <a:r>
              <a:rPr lang="zh-TW" sz="1800"/>
              <a:t>(GPIO 21,22)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16 x PWM output channels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：數位輸出也可類比輸出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不限定腳位編號</a:t>
            </a:r>
            <a:r>
              <a:rPr lang="zh-TW" sz="1800"/>
              <a:t>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10 x Capacitive sensing GPIOs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：提供觸控電容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棕色標示</a:t>
            </a:r>
            <a:r>
              <a:rPr lang="zh-TW" sz="1800"/>
              <a:t>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zh-TW" sz="1800">
                <a:solidFill>
                  <a:srgbClr val="FF0000"/>
                </a:solidFill>
              </a:rPr>
              <a:t>GPIO 34,35,36,39</a:t>
            </a:r>
            <a:r>
              <a:rPr b="1" lang="zh-TW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b="1" lang="zh-TW" sz="1800">
                <a:solidFill>
                  <a:srgbClr val="FF0000"/>
                </a:solidFill>
              </a:rPr>
              <a:t>Input only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zh-TW" sz="1800"/>
              <a:t>GPIO 1,2,3,6,7,8,9,10,11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：系統用，勿使用</a:t>
            </a:r>
            <a:r>
              <a:rPr lang="zh-TW" sz="1800"/>
              <a:t>(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淺灰色標示</a:t>
            </a:r>
            <a:r>
              <a:rPr lang="zh-TW" sz="1800"/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•</a:t>
            </a:r>
            <a:r>
              <a:rPr lang="zh-TW">
                <a:solidFill>
                  <a:srgbClr val="FF0000"/>
                </a:solidFill>
              </a:rPr>
              <a:t>WiFi或BLE啟動後，類比剩下可用32,33,34,35,36,39</a:t>
            </a:r>
            <a:r>
              <a:rPr lang="zh-TW"/>
              <a:t>，其餘都變成數位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628650" y="273844"/>
            <a:ext cx="3789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傳輸資料到手機</a:t>
            </a:r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471488" y="1026914"/>
            <a:ext cx="29148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889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325" name="Google Shape;325;p45"/>
          <p:cNvSpPr txBox="1"/>
          <p:nvPr>
            <p:ph idx="2" type="body"/>
          </p:nvPr>
        </p:nvSpPr>
        <p:spPr>
          <a:xfrm>
            <a:off x="4629150" y="0"/>
            <a:ext cx="38862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#include &lt;BluetoothSerial.h&gt;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BluetoothSerial BT;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void setup()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Serial.begin(115200);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zh-TW" sz="1500">
                <a:solidFill>
                  <a:srgbClr val="FF0000"/>
                </a:solidFill>
              </a:rPr>
              <a:t>  BT.begin("ESP32");//記得改名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}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void loop()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if(Serial.available())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{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  String data=Serial.readString();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  BT.println(data);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}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  delay(100);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zh-TW" sz="1500"/>
              <a:t>}</a:t>
            </a:r>
            <a:endParaRPr sz="1500"/>
          </a:p>
        </p:txBody>
      </p:sp>
      <p:pic>
        <p:nvPicPr>
          <p:cNvPr descr="https://lh3.googleusercontent.com/GSCs1zBxm7A8h-bx9JYj1piIK4xZSPDXFU5vMuqEouEHlGL1cqgvyQl_MvoZWu27I5M_xLY_7kVL4X8hBCm1fYthcycKVqNWnv1NI_TFZ0NStjEkOLw_kUx-PzN43GZGAMKsdvuUBnw5zk0VZeaDNaPU9oPZ4kVDkCMkTY6AVcC4FuLoZwRKUQfMj0d5h_tBxitnK6_Y3ba3hEk-jydsGPVy5XEN1bbkaqsHavem7EDJgHiWlL5CfNlO-lj__4t1LTNA9bl9J9odjuFgSiWb7xbuNM3hHPq7veKTFuWIQtXfGPSCm_xkaa3M1O6xv4sP0I7MihahlXYgBhjJ6jRPmt-fPmhGijSkLBFdmy2PusTtWCleJyl8oP_MYYyqeZ4aFUdgUNsfQeAtMF5nANsMnJ5goORfir2VlvyjYBJErSQ-dje_cTpwsQH9M7cajhxKwr8V6xWn7-uveGedCSUxCBILfRPoUW2rG1Mm2QgD8FlO3aoh2-kqba4MlRZp7jqRNyR_frrNo83oQKoLHogormjthW9QQceAcTgRDge2hjzGyIe1Y8leGDBlBZ6qFr-mm5GPsVdGgT_o1bZOR3m0QiMBKvBTy-eEFlcNFgdRY_z1qR_TYSeuObxjJh-Tn1Kv=w430-h859-no" id="326" name="Google Shape;326;p45"/>
          <p:cNvPicPr preferRelativeResize="0"/>
          <p:nvPr/>
        </p:nvPicPr>
        <p:blipFill rotWithShape="1">
          <a:blip r:embed="rId3">
            <a:alphaModFix/>
          </a:blip>
          <a:srcRect b="52319" l="0" r="0" t="0"/>
          <a:stretch/>
        </p:blipFill>
        <p:spPr>
          <a:xfrm>
            <a:off x="1879782" y="2480321"/>
            <a:ext cx="2538854" cy="2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 rotWithShape="1">
          <a:blip r:embed="rId4">
            <a:alphaModFix/>
          </a:blip>
          <a:srcRect b="46360" l="0" r="44305" t="0"/>
          <a:stretch/>
        </p:blipFill>
        <p:spPr>
          <a:xfrm>
            <a:off x="769438" y="1369219"/>
            <a:ext cx="1838150" cy="13334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B：手機到ESP32</a:t>
            </a:r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628649" y="1369219"/>
            <a:ext cx="5916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zh-TW" sz="2700"/>
              <a:t>監看是否有輸入資料</a:t>
            </a:r>
            <a:br>
              <a:rPr lang="zh-TW" sz="2700"/>
            </a:br>
            <a:r>
              <a:rPr lang="zh-TW" sz="2700"/>
              <a:t>BT.available()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zh-TW" sz="2700"/>
              <a:t>資料讀取</a:t>
            </a:r>
            <a:br>
              <a:rPr lang="zh-TW" sz="2700"/>
            </a:br>
            <a:r>
              <a:rPr lang="zh-TW" sz="2700"/>
              <a:t>(O)BT.read()//一次讀一個字</a:t>
            </a:r>
            <a:br>
              <a:rPr lang="zh-TW" sz="2700"/>
            </a:br>
            <a:endParaRPr sz="27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請改用while(BT.available()){在serial印出}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>
                <a:solidFill>
                  <a:srgbClr val="FF0000"/>
                </a:solidFill>
              </a:rPr>
              <a:t>解答在：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t.ly/L8OvG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5nCa_6XRGRvvuYokKbHzddIXcOTwoB-bMdoVVSpyoqS4vcS502mW0JacMBqxoEF9pdoQXSBL1hbjbHOXXoMMZQrVC0d9BiuJw1tSCBSYfOnkH6kqSS8PMFvCMaQEw-xoNMfMQ4KZ-OoOVCBQmPMAHxHJGr93pTlcuscUVypCSe9a1jdeLli3taxgYvhmpPQpk7GV-1w3nSzHW_bVdk_ljU2PXy2vVW31CUDUzpNroFUObnTYZpoV4hJvz-4FdIuwRDhaHRAhEacqhuHLLd3_C_STvYPn2i3KRM6kPZss_ATeP9_ZfjNdW6EhvwH1VoOXZd-sr4hnmVjhLY91X_Xa_cGPmVixlUEExWAMX5kR37RSos71IuVSLob99k8-UD9TimZ_S3ApE0S18yX16C52EikZ87o2A7YaiskuC1Tpq3YaCG_Psu0jg7ht4wUJ7aT_z0sKiGgzRsqXYV4gUINqKFVCLw1kQd6N1gugH4nUdwBt6Ei-pbDLyqpvfRwy_8sfuy4kQW5Gz_hqnr4aqy3GrP6-vz-BqOIv6J8VNJX_-WLajGSqxH5_7ZYk95UnoxA9eY9XvW0oO8SfBwGhxC35hZWyRcRXP5TR57gDVd8RAHn0nMZjrqAQDGNAksU-WStY=w430-h859-no" id="335" name="Google Shape;335;p46"/>
          <p:cNvPicPr preferRelativeResize="0"/>
          <p:nvPr/>
        </p:nvPicPr>
        <p:blipFill rotWithShape="1">
          <a:blip r:embed="rId5">
            <a:alphaModFix/>
          </a:blip>
          <a:srcRect b="33647" l="0" r="0" t="0"/>
          <a:stretch/>
        </p:blipFill>
        <p:spPr>
          <a:xfrm>
            <a:off x="6163950" y="494818"/>
            <a:ext cx="2776905" cy="368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三、藍芽遙控</a:t>
            </a:r>
            <a:endParaRPr/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628651" y="1369219"/>
            <a:ext cx="400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其實概念一樣，判斷手機下的字元，然後改變設定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利用SerialBT.read()讀取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oGzM30WrTCf699swGEdU-6fW2lH1wpJnMHy9rcsVTDrIUXdUfJT5WA0ZxnZcOzrn7z5jXZ0sMnBofMirA_JEZ8NN6lE0GppPKqo5hjI-BKpGuzurrLcQH0VY2Oh6brfwTAPCl9yKz0n0S2HEkGhvHzV3Z2j5YDqNzxJzaKu5IeeTVMgTRZsjvFFF-BWRyQVJayxBWmRimIEmeZn-75gkh3QwRhK4T7iq92-hiGIN7ntMPMCzjUcBdUbCSW9Cvq0YPAn4LMrFiJvSBC9sPiOk63cbq2G3hHmdaz3JLuGn1Zz60LB_A8ADNxGzue1DHWDy1FTzdhxpaQFVOkyTInN8YtcoCeUTZfzlT5umg8MkNQess4clJ6IGDGCYUOw9Ty-V4FbgvHi-HbjUfqcV2oAqWkO-e1EqxmOr9IPIEAa5OrL0ZCQ48y0Bc9aQVmd79cFHO0_gYhIMdYDX2VFugLl3lOQcL85R08FesR_SBm27JVkJOv470UvJk1Ebfdg_gpEafkX2qfgomozSifPXoYSZy9KbWxGm3eJEp4wEsSE1dm1iWY20yZ0j5aXyyFXRfjyIcwJLOzYExrjONcaeBb08RxQlx6dAyQ7PSpjJYdb5N7FYfAEFOm3vdf7lPOFv4j-_=w430-h859-no" id="344" name="Google Shape;344;p47"/>
          <p:cNvPicPr preferRelativeResize="0"/>
          <p:nvPr/>
        </p:nvPicPr>
        <p:blipFill rotWithShape="1">
          <a:blip r:embed="rId3">
            <a:alphaModFix/>
          </a:blip>
          <a:srcRect b="24319" l="0" r="0" t="5371"/>
          <a:stretch/>
        </p:blipFill>
        <p:spPr>
          <a:xfrm>
            <a:off x="4793096" y="286824"/>
            <a:ext cx="2054775" cy="28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869" y="2553891"/>
            <a:ext cx="3300413" cy="2078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kwDngErDHTvfVk29rFyrc7IeQAmJJC4HSsmMpNwwiBjAKuAuhofJetH-OFm7N7uDRKnQGPpbb9PY1dRvfQWyC-p1laGb5vUNELDps0Rk9_Uazd-gMsb-TSRhjn-Mni5gqOOxyrHt2pu_ePUrh2ONa2NKCz9UVmxzrYsGqTLaFe15bngR2PA87aZIBkoGHXCic7fuEa7Y4EwRPvEINq-m6CGlgJr7UAYrhdS2y51E7cJvbcMZv6z_bwiPGWdAaD4ap4qo6uf6aTnSjp1xGMPuRI1qyDDOCQ-C7AWIB3NUtOaVYhsK9PQ_S-1iZdRmIfcb3iCNBegSNqfM8lWPk0KJXcQwPjJeh_aayEzalNBl7nFNA0Z7feI0UFWXQ_K2N3Lo3LuudBtgSf-nRHakZ6Si7WQ9tbNyKtz14p5jmQPBBb0HkkfTHiNSXT19QJkE7P443GYxeJAFxQRFF18iSGzJpPyTy7KmiFhwC2FT_F8f2xHSluiFTdhQvBJpSlClx0yMvtuWLlNRAkNtKedFjS5TLAf1YelKJJPb_cSQcGAsnm_nQ1yhmnjNFLHwSCcwrEnIgLIuejYJa8nR1XyhicAagfiZwZkZvWsCRz1SPLtFS_ktYNj4g11xbQjcqquLWO5s=w430-h859-no" id="346" name="Google Shape;34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7277" y="1000286"/>
            <a:ext cx="1632700" cy="326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練習：模擬遙控電燈開關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628650" y="1369219"/>
            <a:ext cx="396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將USB</a:t>
            </a:r>
            <a:r>
              <a:rPr lang="zh-TW"/>
              <a:t>風扇及USB燈接在USB口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將Servo接在腳位5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判斷藍芽送進來的資料為何？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然後決定開啟燈或</a:t>
            </a:r>
            <a:r>
              <a:rPr lang="zh-TW"/>
              <a:t>風扇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例如按鈕1🡪</a:t>
            </a:r>
            <a:r>
              <a:rPr lang="zh-TW"/>
              <a:t>開LED燈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t.ly/xDJN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TW"/>
              <a:t>注意：USB Power因共用1,3，導致Serial需要關閉</a:t>
            </a:r>
            <a:endParaRPr/>
          </a:p>
        </p:txBody>
      </p:sp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7463013" y="47609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251" y="1413136"/>
            <a:ext cx="4488625" cy="288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手機語音控制開燈</a:t>
            </a:r>
            <a:endParaRPr/>
          </a:p>
        </p:txBody>
      </p:sp>
      <p:sp>
        <p:nvSpPr>
          <p:cNvPr id="360" name="Google Shape;360;p4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開啟左上角設定/最後的vocal設定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選擇第一個指令</a:t>
            </a:r>
            <a:endParaRPr/>
          </a:p>
        </p:txBody>
      </p:sp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aE5pmIsUCRsYZejkJSSSuvycAgilre32Hsv2h6Mvxo3lArMr6MpdXNjs_IDKteQ-uzhY40yX4VxJMgOlGZYwflvjtYM5AdEFP7hZ5vcg7yWaAcAA5gxl3kwIVXOS7Qs8EK-8XnPwBoWSaJTpmCEX8G5SW6jsTrLCPockQuUtCgs0XA-avo6XpFax3uoq5lfa68QP8ye30TeqdPJNos7cFTxHB6Kuoc-SsWZsLm_tVGPCL9EoHO169icZnIF7RQKo12C0F8YPTv8o8FJlw47v7FcOHx6v6M05KwDLLxUjYixg8odVV30CHId4dEo79BGiySu-W5sUFbV1togPDqIBoW1LxHO9jOvTXON5kkBZkXF0NjEJAAUqUvNlHUr1rsLEieRv4-w5MY85Bv1zl5KnUOvTix0oJjpun928uUY5MkDSyBd4HrCztia9A66GLe9qenssY2Sj0aToI-y171YfEPJ1WNOpNZXc1V0dgBdcnSOrI_m0_lvOGsNOidnofXoAHJu_nfZe51rEtVKSdKhm7ntZc0ACA-rDeclgCf32PsEW1iC-jrg78A5OrHI35W1TMakrMw-tC5-S9PRK5AVtqktZpcpg5qbht4WB5WA9RhMKaf3QFS1QVNDa-wMB-EAp=w430-h859-no" id="362" name="Google Shape;362;p49"/>
          <p:cNvPicPr preferRelativeResize="0"/>
          <p:nvPr/>
        </p:nvPicPr>
        <p:blipFill rotWithShape="1">
          <a:blip r:embed="rId3">
            <a:alphaModFix/>
          </a:blip>
          <a:srcRect b="5656" l="-280" r="279" t="20505"/>
          <a:stretch/>
        </p:blipFill>
        <p:spPr>
          <a:xfrm>
            <a:off x="5264522" y="236363"/>
            <a:ext cx="3064669" cy="45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/>
          <p:nvPr/>
        </p:nvSpPr>
        <p:spPr>
          <a:xfrm>
            <a:off x="5173883" y="3203293"/>
            <a:ext cx="3220800" cy="106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編輯語音指令</a:t>
            </a:r>
            <a:endParaRPr/>
          </a:p>
        </p:txBody>
      </p:sp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lh3.googleusercontent.com/AQeIU5lxOmrXSt0AO3NGum9Soy_r2nkQbPOcZeUtlKRiBl1l3Us_oXyxtWqyn1ZvE5hAj1bq9TbXzRKI0W2eVU2Y6NlOYIC6dIIXBB6NmueAimy9KAsJ5a2DWVN_kd8zu9dfm0fYy3G4Thh7CEmBHtPwBzyjouMYRkG7pztZR9YFaAYlhwg6i12TXA0_HDj945-70aUjQeymHuRyYSrTi1IMPdRe-gVCtC5_U5QsBEIJttwBrWyHHog4XZtuUq3_a9mnsYBIkeZKe-umU8hLml4qrrWzZqbEUIZ24p9YEhvM2z9Ntejn9QcvQu_Dr7m12hezpABNtEB_AYJYk5pKaDccdDy1r43ZyctEL8EBNHVENCsVB2aJz_TB0NXgO6dOvlwlkfqzsM2HxJgDIrc7HrEgq_oLXGq22UghFmdAJ0RpJTe9bx84VKxSTr1NvtiM5lJLNXT88nKKWUICzlnzmg5AJYpnirPCp6FRNZ30IE0vo5PJ1QLbV1fuUU_jc-9tXW9XvAxOK_qcYoLFwJIy_HubO3-Qj-TA3ezwSfk_BzIwpFL18xSrriBAoA4SeE6HtWicVyWURa_TyimGdgHHMaVdDxf_8fsGTfbNJpO0h0kt5-Z-XgLLAzs1QYrY6qs_=w430-h859-no" id="371" name="Google Shape;371;p50"/>
          <p:cNvPicPr preferRelativeResize="0"/>
          <p:nvPr/>
        </p:nvPicPr>
        <p:blipFill rotWithShape="1">
          <a:blip r:embed="rId3">
            <a:alphaModFix/>
          </a:blip>
          <a:srcRect b="47368" l="0" r="0" t="0"/>
          <a:stretch/>
        </p:blipFill>
        <p:spPr>
          <a:xfrm>
            <a:off x="628650" y="1540756"/>
            <a:ext cx="3064669" cy="32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N-hi7uwoZ3kn6htzl4rBCm5__344WtGWZzv5rqUdqC0WlcsSsgBe_LwP-TWsymcisuTJ_XoubgR9_J4YEfiLU5MAVFa-J23bCO4CO2FODNRIb18QB6PK3n2VXPluGWroF06k2NFFq9FZsX5fFRo57bu9P_kQwH0IBdDjWJgWlWWD5qXyjz-PPHs5ZTJ9xss2LtCWfISgdbeTetqxzK_9l8X0587kQTBeBmZqmFddmK6HwH4J6bmlRsUJ3xsGMDM5IH1LHZKZApBDVrCq_YeY9Sg0Gh_K7J4u6Crm8wYXNvFlTTRqdlG_BeuON5Wa_7lp9UfX7QXrBEi9mtVupiWHA68v6SHZDY_hvCEaTuoqAjLBlMJjZHxGfZGsjV5m7cqMR9EuQlP46jopNyCQarkeBXxEBgDdTLSSzskKUa8Q5YUhrYewvtGyoSzDlf2xcJ8ODY2LlQBAq-vpeNEY5BENy0tjNJIIQ_5Msp2oHHkJFEWLoWJqkUTBZ9e87aRfaOY_F6hSSfNqL9fNSweD4FkGT2pHu5cxXRrUcehrkuMdvaU5VAVaTqrldsLH_zokfqVWaBEM1AgAitQSLTk6HOwGmWO28ImCtaPiG3pWEdt1sXsSmSeShnAj-xXB_V3i3i4P=w430-h859-no" id="372" name="Google Shape;372;p50"/>
          <p:cNvPicPr preferRelativeResize="0"/>
          <p:nvPr/>
        </p:nvPicPr>
        <p:blipFill rotWithShape="1">
          <a:blip r:embed="rId4">
            <a:alphaModFix/>
          </a:blip>
          <a:srcRect b="43691" l="0" r="0" t="9956"/>
          <a:stretch/>
        </p:blipFill>
        <p:spPr>
          <a:xfrm>
            <a:off x="5104184" y="329974"/>
            <a:ext cx="2609073" cy="2421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0"/>
          <p:cNvCxnSpPr>
            <a:endCxn id="372" idx="1"/>
          </p:cNvCxnSpPr>
          <p:nvPr/>
        </p:nvCxnSpPr>
        <p:spPr>
          <a:xfrm flipH="1" rot="10800000">
            <a:off x="3679184" y="1540763"/>
            <a:ext cx="1425000" cy="116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4" name="Google Shape;374;p50"/>
          <p:cNvPicPr preferRelativeResize="0"/>
          <p:nvPr/>
        </p:nvPicPr>
        <p:blipFill rotWithShape="1">
          <a:blip r:embed="rId5">
            <a:alphaModFix/>
          </a:blip>
          <a:srcRect b="33670" l="38436" r="39062" t="40969"/>
          <a:stretch/>
        </p:blipFill>
        <p:spPr>
          <a:xfrm>
            <a:off x="5104219" y="3107531"/>
            <a:ext cx="2733807" cy="173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50"/>
          <p:cNvCxnSpPr>
            <a:endCxn id="374" idx="1"/>
          </p:cNvCxnSpPr>
          <p:nvPr/>
        </p:nvCxnSpPr>
        <p:spPr>
          <a:xfrm>
            <a:off x="3696919" y="3446615"/>
            <a:ext cx="1407300" cy="52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接收結果</a:t>
            </a:r>
            <a:endParaRPr/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 rotWithShape="1">
          <a:blip r:embed="rId3">
            <a:alphaModFix/>
          </a:blip>
          <a:srcRect b="65223" l="0" r="19491" t="0"/>
          <a:stretch/>
        </p:blipFill>
        <p:spPr>
          <a:xfrm>
            <a:off x="4662650" y="1690449"/>
            <a:ext cx="3920700" cy="1254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51"/>
          <p:cNvSpPr/>
          <p:nvPr/>
        </p:nvSpPr>
        <p:spPr>
          <a:xfrm>
            <a:off x="4411615" y="2620288"/>
            <a:ext cx="798600" cy="40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TA9PHYgDaHK3e8D1fTJQhJGbxDp0SyuQQlcbC16U5l1nIJ83QsBtLirPWFbu5Vk2qWVeycGUD3jsQiMfc8ahCJZ7rwmjNbbr8UwLjO646mQfwlSAg9xyWtHm_rYLp49G2SDnOL5NMsYaXqGE1Mplj3iq2Z5YVsFd1PQq9Qr0qWEQmRdR-el1P8uuvUV6X9bfoc3pIjMXqM1dMtiodkMG5pCNP3lGjFC6pkxZgQO41hxfXQaNHwA5N_TBH41Z1_ymzQbFl8GY8710URhE0Qp8AACDSi-tU531zBO_Rm54amc-4timntUaCG9iVUmEEaQutiM0niPJXMUC7LOnaGeu0nZtqpjs-yYW05Qp8u-gcd8xWIMxVj191sOv6tGrdeHKInAp2NqW8CazTlRp_p2FSf1SuCQdJV8EyZsAQpEMgg5mYnsVnI-t6KPeQsSXVwmlQ_MknWD8vbv1VHuO7Yh6G_r5skEpR88EaN_nUXdraEDhcSA2ct3pWh0o9qG45Umo4GkcY-F5sui9jq94agE5GWUZNIubipW2f0d6qG0wkx61rMRlw3ENBYltaNG4NEiOIQKnCSeT_V9jCknsUTCG5aZXZO7LLNPnjOfGF_-SSP_4ClvRllIiepjKePXy4500=w430-h859-no" id="385" name="Google Shape;385;p51"/>
          <p:cNvPicPr preferRelativeResize="0"/>
          <p:nvPr/>
        </p:nvPicPr>
        <p:blipFill rotWithShape="1">
          <a:blip r:embed="rId4">
            <a:alphaModFix/>
          </a:blip>
          <a:srcRect b="18227" l="0" r="0" t="0"/>
          <a:stretch/>
        </p:blipFill>
        <p:spPr>
          <a:xfrm>
            <a:off x="696660" y="1161673"/>
            <a:ext cx="2202066" cy="360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/>
          <p:nvPr/>
        </p:nvSpPr>
        <p:spPr>
          <a:xfrm>
            <a:off x="1163256" y="2274425"/>
            <a:ext cx="1163400" cy="39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四</a:t>
            </a:r>
            <a:r>
              <a:rPr lang="zh-TW" sz="6000"/>
              <a:t>、WiFi</a:t>
            </a:r>
            <a:r>
              <a:rPr lang="zh-TW" sz="6000"/>
              <a:t>傳輸</a:t>
            </a:r>
            <a:endParaRPr sz="6000"/>
          </a:p>
        </p:txBody>
      </p:sp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1.</a:t>
            </a:r>
            <a:r>
              <a:rPr lang="zh-TW"/>
              <a:t>掃描WIFI網路接點</a:t>
            </a:r>
            <a:endParaRPr/>
          </a:p>
        </p:txBody>
      </p:sp>
      <p:sp>
        <p:nvSpPr>
          <p:cNvPr id="399" name="Google Shape;399;p5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b="1" lang="zh-TW" sz="1900"/>
              <a:t>本範例在了解ESP32與Wifi掃描</a:t>
            </a:r>
            <a:endParaRPr b="1"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zh-TW" sz="1900"/>
              <a:t>請建立一個新的計畫檔，命名為WIFI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zh-TW" sz="1900"/>
              <a:t>請開啟範例wifiscan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zh-TW" sz="1900"/>
              <a:t>WiFi.mode(WIFI_STA);設定模式</a:t>
            </a:r>
            <a:br>
              <a:rPr lang="zh-TW" sz="1900"/>
            </a:br>
            <a:r>
              <a:rPr lang="zh-TW" sz="1900"/>
              <a:t>1.WIFI_AP：AP 模式      </a:t>
            </a:r>
            <a:r>
              <a:rPr b="1" lang="zh-TW" sz="1900">
                <a:solidFill>
                  <a:srgbClr val="FF0000"/>
                </a:solidFill>
              </a:rPr>
              <a:t>2.WIFI_STA：Client</a:t>
            </a:r>
            <a:br>
              <a:rPr b="1" lang="zh-TW" sz="1900">
                <a:solidFill>
                  <a:srgbClr val="FF0000"/>
                </a:solidFill>
              </a:rPr>
            </a:br>
            <a:r>
              <a:rPr lang="zh-TW" sz="1900"/>
              <a:t>3.WIFI_AP_STA：同時   4.WIFI_OFF：關閉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zh-TW" sz="1900"/>
              <a:t>WiFi.disconnect();斷線</a:t>
            </a:r>
            <a:endParaRPr sz="19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zh-TW" sz="1900"/>
              <a:t>n=WiFi.scanNetworks()搜索附近WiFi，將數量存入n，結果存入</a:t>
            </a:r>
            <a:br>
              <a:rPr lang="zh-TW" sz="1900"/>
            </a:br>
            <a:r>
              <a:rPr lang="zh-TW" sz="1900"/>
              <a:t>WiFi.SSID(i)=名稱</a:t>
            </a:r>
            <a:br>
              <a:rPr lang="zh-TW" sz="1900"/>
            </a:br>
            <a:r>
              <a:rPr lang="zh-TW" sz="1900"/>
              <a:t>WiFi.RSSI(i)=強度</a:t>
            </a:r>
            <a:br>
              <a:rPr lang="zh-TW" sz="1900"/>
            </a:br>
            <a:r>
              <a:rPr lang="zh-TW" sz="1900"/>
              <a:t>WiFi.encryptionType(i)=認證方式</a:t>
            </a:r>
            <a:endParaRPr sz="1900"/>
          </a:p>
          <a:p>
            <a:pPr indent="-50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-50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45" y="195487"/>
            <a:ext cx="2035969" cy="225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913" y="70789"/>
            <a:ext cx="5729002" cy="531112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/>
          <p:nvPr/>
        </p:nvSpPr>
        <p:spPr>
          <a:xfrm>
            <a:off x="1591056" y="1083564"/>
            <a:ext cx="1714500" cy="38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3086100" y="4815292"/>
            <a:ext cx="1714500" cy="38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4"/>
          <p:cNvSpPr/>
          <p:nvPr/>
        </p:nvSpPr>
        <p:spPr>
          <a:xfrm>
            <a:off x="5232654" y="4123921"/>
            <a:ext cx="1714500" cy="38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38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ESP32</a:t>
            </a:r>
            <a:r>
              <a:rPr lang="zh-TW" sz="2000"/>
              <a:t>簡介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ESP32</a:t>
            </a:r>
            <a:r>
              <a:rPr lang="zh-TW" sz="1600"/>
              <a:t>及教學板說明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ESP32環境設定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基礎感測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LED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DHT11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藍芽互動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基礎Terminal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藍芽指令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APP語音互動</a:t>
            </a:r>
            <a:endParaRPr sz="20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374875" y="1152475"/>
            <a:ext cx="38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zh-TW" sz="2000"/>
              <a:t>WiFi傳輸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HttpClient（AQI指數）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ThingSpeak圖表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zh-TW" sz="2000"/>
              <a:t>APP x MQTT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zh-TW" sz="2000"/>
              <a:t>NBIoT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基礎傳輸測試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MQTT</a:t>
            </a:r>
            <a:r>
              <a:rPr lang="zh-TW" sz="2000"/>
              <a:t>互動</a:t>
            </a:r>
            <a:endParaRPr sz="2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471494" y="205375"/>
            <a:ext cx="2987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連線讀取測試</a:t>
            </a:r>
            <a:endParaRPr/>
          </a:p>
        </p:txBody>
      </p:sp>
      <p:sp>
        <p:nvSpPr>
          <p:cNvPr id="418" name="Google Shape;418;p55"/>
          <p:cNvSpPr txBox="1"/>
          <p:nvPr>
            <p:ph idx="1" type="body"/>
          </p:nvPr>
        </p:nvSpPr>
        <p:spPr>
          <a:xfrm>
            <a:off x="471500" y="1026930"/>
            <a:ext cx="59151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zh-TW"/>
              <a:t>本範例在了解使用ESP32及WIFI讀取網頁</a:t>
            </a:r>
            <a:endParaRPr b="1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開啟範例檔讀取網頁PM25.txt，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https://t.ly/WZJEj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WiFiMulti.addAP(SSID,PASSWORD)//</a:t>
            </a:r>
            <a:r>
              <a:rPr lang="zh-TW"/>
              <a:t>加入一組</a:t>
            </a:r>
            <a:r>
              <a:rPr lang="zh-TW"/>
              <a:t>SSID及密碼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WiFiMulti.run()，</a:t>
            </a:r>
            <a:r>
              <a:rPr lang="zh-TW"/>
              <a:t>執行連線</a:t>
            </a:r>
            <a:r>
              <a:rPr lang="zh-TW"/>
              <a:t>，WL_CONNECTED代表連線成功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HTTPClient http;//宣告一個http讀取資料物件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http.begin(“網址”); 讀取網址內容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字串變數＝http.getString()，將讀取的內容存入字串變數中通常叫做payload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TW"/>
              <a:t>JSON Online</a:t>
            </a:r>
            <a:r>
              <a:rPr lang="zh-TW"/>
              <a:t>解析：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https://jsoneditoronline.org/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7426338" y="4777822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讀取opendata PM2.5</a:t>
            </a:r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628650" y="1312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我們利用環保局的網站內的資訊</a:t>
            </a:r>
            <a:br>
              <a:rPr lang="zh-TW"/>
            </a:br>
            <a:r>
              <a:rPr lang="zh-TW" sz="2300">
                <a:latin typeface="Arial"/>
                <a:ea typeface="Arial"/>
                <a:cs typeface="Arial"/>
                <a:sym typeface="Arial"/>
              </a:rPr>
              <a:t>https://opendata.epa.gov.tw/</a:t>
            </a:r>
            <a:endParaRPr sz="2300"/>
          </a:p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已知opendata pm2.5網址：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http://opendata2.epa.gov.tw/AQI.json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2100"/>
              <a:buNone/>
            </a:pPr>
            <a:r>
              <a:rPr b="1" lang="zh-TW">
                <a:solidFill>
                  <a:srgbClr val="0070C0"/>
                </a:solidFill>
              </a:rPr>
              <a:t>                                                 url</a:t>
            </a:r>
            <a:r>
              <a:rPr lang="zh-TW"/>
              <a:t>           </a:t>
            </a:r>
            <a:endParaRPr/>
          </a:p>
          <a:p>
            <a:pPr indent="-349250" lvl="0" marL="431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修改WIFI的ssid及密碼（可從scan的地方獲取）</a:t>
            </a:r>
            <a:endParaRPr/>
          </a:p>
          <a:p>
            <a:pPr indent="-349250" lvl="0" marL="431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修改url內容</a:t>
            </a:r>
            <a:endParaRPr/>
          </a:p>
          <a:p>
            <a:pPr indent="-342900" lvl="1" marL="647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/>
              <a:t>url="http://opendata.epa.gov.tw/ws/Data/ATM00625/?&amp;format=json"</a:t>
            </a:r>
            <a:endParaRPr/>
          </a:p>
          <a:p>
            <a:pPr indent="-349250" lvl="0" marL="431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/>
              <a:t>String payload = http.getString();讀取到的內容會放在payload </a:t>
            </a:r>
            <a:endParaRPr/>
          </a:p>
          <a:p>
            <a:pPr indent="-215900" lvl="0" marL="431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7149513" y="469839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讀取結果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JSON：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t.ly/Ms6a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7"/>
          <p:cNvSpPr txBox="1"/>
          <p:nvPr>
            <p:ph idx="1" type="body"/>
          </p:nvPr>
        </p:nvSpPr>
        <p:spPr>
          <a:xfrm>
            <a:off x="1331639" y="1200150"/>
            <a:ext cx="35685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讀取的內容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也有可能是亂碼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若要剖析JSON內容，則須加上JSON函式庫</a:t>
            </a:r>
            <a:endParaRPr/>
          </a:p>
        </p:txBody>
      </p:sp>
      <p:sp>
        <p:nvSpPr>
          <p:cNvPr id="433" name="Google Shape;433;p5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4" name="Google Shape;4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160" y="2666433"/>
            <a:ext cx="8124008" cy="22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229613" y="273844"/>
            <a:ext cx="23829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ArduinJSON函式庫</a:t>
            </a:r>
            <a:endParaRPr/>
          </a:p>
        </p:txBody>
      </p:sp>
      <p:sp>
        <p:nvSpPr>
          <p:cNvPr id="441" name="Google Shape;441;p58"/>
          <p:cNvSpPr txBox="1"/>
          <p:nvPr>
            <p:ph idx="1" type="body"/>
          </p:nvPr>
        </p:nvSpPr>
        <p:spPr>
          <a:xfrm>
            <a:off x="303094" y="1369219"/>
            <a:ext cx="21309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抓取特定SiteID的PM2.5範例：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https://t.ly/s6tI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8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569" y="418126"/>
            <a:ext cx="6342806" cy="416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ctrTitle"/>
          </p:nvPr>
        </p:nvSpPr>
        <p:spPr>
          <a:xfrm>
            <a:off x="-35950" y="80203"/>
            <a:ext cx="6390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Thingspeak</a:t>
            </a:r>
            <a:endParaRPr/>
          </a:p>
        </p:txBody>
      </p:sp>
      <p:sp>
        <p:nvSpPr>
          <p:cNvPr id="449" name="Google Shape;449;p59"/>
          <p:cNvSpPr txBox="1"/>
          <p:nvPr>
            <p:ph idx="1" type="subTitle"/>
          </p:nvPr>
        </p:nvSpPr>
        <p:spPr>
          <a:xfrm>
            <a:off x="233775" y="2125594"/>
            <a:ext cx="6390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0" name="Google Shape;450;p59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1" name="Google Shape;4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025" y="752702"/>
            <a:ext cx="6390300" cy="43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溫濕度</a:t>
            </a:r>
            <a:endParaRPr/>
          </a:p>
        </p:txBody>
      </p:sp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LM35三極體感測器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DHT-11溫濕度傳感器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DHT須載入</a:t>
            </a:r>
            <a:r>
              <a:rPr lang="zh-TW">
                <a:solidFill>
                  <a:srgbClr val="FF0000"/>
                </a:solidFill>
              </a:rPr>
              <a:t>simpledht</a:t>
            </a:r>
            <a:r>
              <a:rPr lang="zh-TW"/>
              <a:t>函式庫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草稿碼/匯入程式庫/管理程式庫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TB1xRiHKVXXXXX2XFXXXXXXXXXX_!!0-item_pic" id="459" name="Google Shape;4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294" y="761209"/>
            <a:ext cx="3978975" cy="35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400"/>
              <a:t>DHT11關鍵語法:更換腳位13（左）</a:t>
            </a:r>
            <a:endParaRPr sz="2400"/>
          </a:p>
        </p:txBody>
      </p:sp>
      <p:sp>
        <p:nvSpPr>
          <p:cNvPr id="465" name="Google Shape;465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6" name="Google Shape;466;p61"/>
          <p:cNvPicPr preferRelativeResize="0"/>
          <p:nvPr/>
        </p:nvPicPr>
        <p:blipFill rotWithShape="1">
          <a:blip r:embed="rId3">
            <a:alphaModFix/>
          </a:blip>
          <a:srcRect b="38310" l="0" r="24647" t="38761"/>
          <a:stretch/>
        </p:blipFill>
        <p:spPr>
          <a:xfrm>
            <a:off x="2957000" y="2787478"/>
            <a:ext cx="7638751" cy="174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/>
          <p:nvPr/>
        </p:nvSpPr>
        <p:spPr>
          <a:xfrm>
            <a:off x="4829225" y="3269275"/>
            <a:ext cx="2057400" cy="74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75" y="1210127"/>
            <a:ext cx="3643075" cy="3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142875"/>
            <a:ext cx="671512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5.2 ThingSpeak</a:t>
            </a:r>
            <a:endParaRPr/>
          </a:p>
        </p:txBody>
      </p:sp>
      <p:sp>
        <p:nvSpPr>
          <p:cNvPr id="481" name="Google Shape;481;p6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ThingSpeak為知名軟體商Matlab所提供的資料紀錄雲端平台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Matlab本身就是做數值分析，因此本網站重點在提供圖表表現，而非資料查詢與儲存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82" name="Google Shape;482;p6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Thingspeak註冊</a:t>
            </a:r>
            <a:endParaRPr/>
          </a:p>
        </p:txBody>
      </p:sp>
      <p:sp>
        <p:nvSpPr>
          <p:cNvPr id="488" name="Google Shape;488;p6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https://thingspeak.com/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建立帳號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建立Channel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輸入相關資訊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Save channel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https://t.ly/yAAlD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89" name="Google Shape;489;p6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0" name="Google Shape;49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331" y="249492"/>
            <a:ext cx="2847278" cy="224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6090" y="2787775"/>
            <a:ext cx="2628627" cy="225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一、</a:t>
            </a:r>
            <a:r>
              <a:rPr lang="zh-TW" sz="6000"/>
              <a:t>ESP簡介</a:t>
            </a:r>
            <a:endParaRPr sz="6000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查看API Key</a:t>
            </a:r>
            <a:endParaRPr/>
          </a:p>
        </p:txBody>
      </p:sp>
      <p:sp>
        <p:nvSpPr>
          <p:cNvPr id="497" name="Google Shape;497;p6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98" name="Google Shape;498;p65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99" name="Google Shape;49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775" y="1040025"/>
            <a:ext cx="6587811" cy="425913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/>
          <p:nvPr/>
        </p:nvSpPr>
        <p:spPr>
          <a:xfrm>
            <a:off x="3381479" y="1040032"/>
            <a:ext cx="486000" cy="324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5"/>
          <p:cNvSpPr/>
          <p:nvPr/>
        </p:nvSpPr>
        <p:spPr>
          <a:xfrm>
            <a:off x="4572000" y="3111810"/>
            <a:ext cx="2430300" cy="378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如何送資料</a:t>
            </a:r>
            <a:endParaRPr/>
          </a:p>
        </p:txBody>
      </p:sp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https://api.thingspeak.com/update?api_key=ZFOIVIP4O8SB9K47&amp;field1=資料1&amp;field2=資料2&amp;....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zh-TW">
                <a:solidFill>
                  <a:srgbClr val="FF0000"/>
                </a:solidFill>
              </a:rPr>
              <a:t>http</a:t>
            </a:r>
            <a:r>
              <a:rPr b="1" lang="zh-TW">
                <a:solidFill>
                  <a:srgbClr val="FF0000"/>
                </a:solidFill>
              </a:rPr>
              <a:t>s</a:t>
            </a:r>
            <a:r>
              <a:rPr lang="zh-TW">
                <a:solidFill>
                  <a:srgbClr val="FF0000"/>
                </a:solidFill>
              </a:rPr>
              <a:t>可用http代替，因Arduino目前支援http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手動送看看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https://api.thingspeak.com/update?api_key=ZFOIVIP4O8SB9K47&amp;field1=30&amp;field2=60</a:t>
            </a:r>
            <a:br>
              <a:rPr lang="zh-TW"/>
            </a:br>
            <a:r>
              <a:rPr lang="zh-TW"/>
              <a:t>第一紅點出線了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8" name="Google Shape;508;p6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9" name="Google Shape;509;p66"/>
          <p:cNvPicPr preferRelativeResize="0"/>
          <p:nvPr/>
        </p:nvPicPr>
        <p:blipFill rotWithShape="1">
          <a:blip r:embed="rId3">
            <a:alphaModFix/>
          </a:blip>
          <a:srcRect b="35396" l="51628" r="1101" t="46091"/>
          <a:stretch/>
        </p:blipFill>
        <p:spPr>
          <a:xfrm>
            <a:off x="4031941" y="195486"/>
            <a:ext cx="3363342" cy="91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04" y="3151879"/>
            <a:ext cx="2559677" cy="175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136" y="4148200"/>
            <a:ext cx="2251137" cy="1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改變圖形格式</a:t>
            </a:r>
            <a:endParaRPr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1485900" y="1200150"/>
            <a:ext cx="2978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Title：表頭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X(Y)-Axis:X(Y)軸名稱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Color:線顏色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Background:背景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Type:圖形樣式</a:t>
            </a:r>
            <a:br>
              <a:rPr lang="zh-TW" sz="1600"/>
            </a:br>
            <a:r>
              <a:rPr lang="zh-TW" sz="1600"/>
              <a:t>spline:曲線圖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Dynamic:自動更新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Days:顯示天數</a:t>
            </a:r>
            <a:endParaRPr sz="16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zh-TW" sz="1600"/>
              <a:t>Results:最多幾點</a:t>
            </a:r>
            <a:endParaRPr sz="1600"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zh-TW" sz="1400"/>
              <a:t>Timescale:多少分鐘只算一點</a:t>
            </a:r>
            <a:endParaRPr sz="1400"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zh-TW" sz="1400"/>
              <a:t>Avreage:每幾點平均只算一點</a:t>
            </a:r>
            <a:endParaRPr sz="1400"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zh-TW" sz="1400"/>
              <a:t>Median:每幾點取中位數</a:t>
            </a:r>
            <a:endParaRPr sz="1400"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zh-TW" sz="1400"/>
              <a:t>Sum:每幾點取總和</a:t>
            </a:r>
            <a:endParaRPr sz="1400"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zh-TW" sz="1400"/>
              <a:t>Rounding:四捨五入到幾位</a:t>
            </a:r>
            <a:endParaRPr sz="1400"/>
          </a:p>
          <a:p>
            <a:pPr indent="0" lvl="1" marL="3048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518" name="Google Shape;518;p6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3">
            <a:alphaModFix/>
          </a:blip>
          <a:srcRect b="26318" l="0" r="2429" t="0"/>
          <a:stretch/>
        </p:blipFill>
        <p:spPr>
          <a:xfrm>
            <a:off x="4031940" y="878829"/>
            <a:ext cx="3969058" cy="2556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7"/>
          <p:cNvSpPr txBox="1"/>
          <p:nvPr/>
        </p:nvSpPr>
        <p:spPr>
          <a:xfrm>
            <a:off x="4527426" y="1167594"/>
            <a:ext cx="2978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0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zh-TW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Min-Max:只取範圍內，超過會被忽略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zh-TW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Y-Axis:Y軸顯示區域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1682679" y="3477625"/>
            <a:ext cx="162000" cy="8763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7"/>
          <p:cNvSpPr txBox="1"/>
          <p:nvPr/>
        </p:nvSpPr>
        <p:spPr>
          <a:xfrm rot="5400000">
            <a:off x="1195386" y="3802776"/>
            <a:ext cx="54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擇一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解答</a:t>
            </a:r>
            <a:endParaRPr/>
          </a:p>
        </p:txBody>
      </p:sp>
      <p:sp>
        <p:nvSpPr>
          <p:cNvPr id="528" name="Google Shape;528;p68"/>
          <p:cNvSpPr txBox="1"/>
          <p:nvPr>
            <p:ph idx="1" type="body"/>
          </p:nvPr>
        </p:nvSpPr>
        <p:spPr>
          <a:xfrm>
            <a:off x="531975" y="785030"/>
            <a:ext cx="59151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注意事項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sz="1400"/>
              <a:t>char SSID[]="You";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sz="1400"/>
              <a:t>char PASSWORD[]="0933932774";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sz="1400"/>
              <a:t>char url[]="http://api.thingspeak.com/update?api_key=ZFOIVIP4O8SB9K47";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/>
              <a:t>…….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sz="1400"/>
              <a:t>String url1 = url;</a:t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TW" sz="1400"/>
              <a:t>url1 = url1 + “&amp;field1=” + 溫度 + “&amp;field2=” + 濕度;</a:t>
            </a:r>
            <a:endParaRPr sz="1400"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解答：上傳溫濕度：</a:t>
            </a:r>
            <a:r>
              <a:rPr lang="zh-TW" sz="15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https://t.ly/lyuW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29" name="Google Shape;529;p68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送資料到Thingspeak</a:t>
            </a:r>
            <a:endParaRPr/>
          </a:p>
        </p:txBody>
      </p:sp>
      <p:sp>
        <p:nvSpPr>
          <p:cNvPr id="535" name="Google Shape;535;p6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考驗時間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TW" sz="2000"/>
              <a:t>將溫濕度送到ThingSpeak</a:t>
            </a:r>
            <a:endParaRPr sz="2000"/>
          </a:p>
        </p:txBody>
      </p:sp>
      <p:sp>
        <p:nvSpPr>
          <p:cNvPr id="536" name="Google Shape;536;p69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7" name="Google Shape;5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831" y="2238153"/>
            <a:ext cx="6034668" cy="230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Iframe嵌入</a:t>
            </a:r>
            <a:endParaRPr/>
          </a:p>
        </p:txBody>
      </p:sp>
      <p:sp>
        <p:nvSpPr>
          <p:cNvPr id="543" name="Google Shape;543;p7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可放置在其他網站</a:t>
            </a:r>
            <a:endParaRPr/>
          </a:p>
        </p:txBody>
      </p:sp>
      <p:sp>
        <p:nvSpPr>
          <p:cNvPr id="544" name="Google Shape;544;p7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5" name="Google Shape;5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683" y="1707654"/>
            <a:ext cx="5148778" cy="249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5946" y="3111810"/>
            <a:ext cx="3037058" cy="19597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LINE機器人</a:t>
            </a:r>
            <a:endParaRPr sz="6000"/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553" name="Google Shape;55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串接LINE機器人</a:t>
            </a:r>
            <a:endParaRPr/>
          </a:p>
        </p:txBody>
      </p:sp>
      <p:sp>
        <p:nvSpPr>
          <p:cNvPr id="559" name="Google Shape;559;p72"/>
          <p:cNvSpPr txBox="1"/>
          <p:nvPr>
            <p:ph idx="1" type="body"/>
          </p:nvPr>
        </p:nvSpPr>
        <p:spPr>
          <a:xfrm>
            <a:off x="363474" y="1200150"/>
            <a:ext cx="5504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是台灣最流行的聊天軟體，因此如果IoT的一些裝置能透過LINE傳送就很棒了，簡單的來說，例如說當倉庫的溫度濕度或濕度超過某一溫度時，就傳訊到管理員手機LINE中進行提醒來查看，或者，家中窗戶被打開時，就拍照並傳訊到使用者LINE中。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LINE的自動化傳訊工具目前來說分成兩種，BOT跟Notify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LINE Notify 製作過程</a:t>
            </a:r>
            <a:endParaRPr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zh-TW"/>
              <a:t>一、申請LINE Notify服務</a:t>
            </a:r>
            <a:endParaRPr b="1"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zh-TW"/>
              <a:t>二、取得使用者Token</a:t>
            </a:r>
            <a:endParaRPr/>
          </a:p>
          <a:p>
            <a:pPr indent="-1778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zh-TW"/>
              <a:t>三、自動化訊息</a:t>
            </a:r>
            <a:endParaRPr b="1"/>
          </a:p>
        </p:txBody>
      </p:sp>
      <p:sp>
        <p:nvSpPr>
          <p:cNvPr id="560" name="Google Shape;560;p72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24486-1863466201_n.png" id="561" name="Google Shape;56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49" y="119232"/>
            <a:ext cx="2474663" cy="49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https://notify-bot.line.me/zh_TW/</a:t>
            </a:r>
            <a:endParaRPr/>
          </a:p>
        </p:txBody>
      </p:sp>
      <p:sp>
        <p:nvSpPr>
          <p:cNvPr id="567" name="Google Shape;567;p7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68" name="Google Shape;568;p7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9" name="Google Shape;56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567" y="1138254"/>
            <a:ext cx="4582572" cy="38315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5" name="Google Shape;575;p7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76" name="Google Shape;576;p7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161-2068672090_n.png" id="577" name="Google Shape;5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439" y="617934"/>
            <a:ext cx="3979069" cy="428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15379-2742127682_n.png" id="578" name="Google Shape;57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171" y="1080225"/>
            <a:ext cx="3939455" cy="33616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一、</a:t>
            </a:r>
            <a:r>
              <a:rPr lang="zh-TW"/>
              <a:t>ESP32</a:t>
            </a:r>
            <a:r>
              <a:rPr lang="zh-TW"/>
              <a:t>簡介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3942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與現有UNO, 8266語法幾乎完全相容。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感測器與UNO完全相容。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內建WiFi及BLE藍芽，簡易室內定位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高達26個可用腳位，類比16個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記憶體4M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雙核心多執行續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OTA遠端更新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價格便宜</a:t>
            </a:r>
            <a:endParaRPr sz="2000"/>
          </a:p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572000" y="1132275"/>
            <a:ext cx="394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原生無analogWrite指令</a:t>
            </a:r>
            <a:br>
              <a:rPr lang="zh-TW" sz="2000"/>
            </a:br>
            <a:r>
              <a:rPr lang="zh-TW" sz="2000">
                <a:solidFill>
                  <a:srgbClr val="FF0000"/>
                </a:solidFill>
              </a:rPr>
              <a:t>外加Lib即可解決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腳位寫在背面</a:t>
            </a:r>
            <a:br>
              <a:rPr lang="zh-TW" sz="2000"/>
            </a:br>
            <a:r>
              <a:rPr lang="zh-TW" sz="2000">
                <a:solidFill>
                  <a:srgbClr val="FF0000"/>
                </a:solidFill>
              </a:rPr>
              <a:t>須參考圖或改用輔助板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有些品牌無5V輸出，無法推動LCM, Servo, Relay</a:t>
            </a:r>
            <a:br>
              <a:rPr lang="zh-TW" sz="2000"/>
            </a:br>
            <a:r>
              <a:rPr lang="zh-TW" sz="2000">
                <a:solidFill>
                  <a:srgbClr val="FF0000"/>
                </a:solidFill>
              </a:rPr>
              <a:t>選擇正確品牌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有些品牌太寬，插入麵包板只剩一排可用空間</a:t>
            </a:r>
            <a:br>
              <a:rPr lang="zh-TW" sz="2000"/>
            </a:br>
            <a:r>
              <a:rPr lang="zh-TW" sz="2000">
                <a:solidFill>
                  <a:srgbClr val="FF0000"/>
                </a:solidFill>
              </a:rPr>
              <a:t>選擇正確品牌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625" y="4034050"/>
            <a:ext cx="1270825" cy="1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4" name="Google Shape;584;p7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複製權杖</a:t>
            </a:r>
            <a:endParaRPr/>
          </a:p>
        </p:txBody>
      </p:sp>
      <p:sp>
        <p:nvSpPr>
          <p:cNvPr id="585" name="Google Shape;585;p75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256-3967053743_n.png" id="586" name="Google Shape;58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404" y="1524329"/>
            <a:ext cx="4054641" cy="3034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30485-4214825490_n.png" id="587" name="Google Shape;58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3003" y="1027069"/>
            <a:ext cx="2634366" cy="35841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title"/>
          </p:nvPr>
        </p:nvSpPr>
        <p:spPr>
          <a:xfrm>
            <a:off x="400050" y="14938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簡易測試</a:t>
            </a:r>
            <a:endParaRPr/>
          </a:p>
        </p:txBody>
      </p:sp>
      <p:sp>
        <p:nvSpPr>
          <p:cNvPr id="593" name="Google Shape;593;p76"/>
          <p:cNvSpPr txBox="1"/>
          <p:nvPr>
            <p:ph idx="1" type="body"/>
          </p:nvPr>
        </p:nvSpPr>
        <p:spPr>
          <a:xfrm>
            <a:off x="322326" y="843558"/>
            <a:ext cx="8064900" cy="3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將LINE機器人加入設定的群組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先到：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https://www.apitester.com/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1.修改傳遞方式為POST</a:t>
            </a:r>
            <a:br>
              <a:rPr lang="zh-TW"/>
            </a:br>
            <a:r>
              <a:rPr lang="zh-TW"/>
              <a:t>2.輸入Notify傳訊網址： https://notify-api.line.me/api/notify </a:t>
            </a:r>
            <a:br>
              <a:rPr lang="zh-TW"/>
            </a:br>
            <a:r>
              <a:rPr lang="zh-TW"/>
              <a:t>3.點選Header頁簽</a:t>
            </a:r>
            <a:br>
              <a:rPr lang="zh-TW"/>
            </a:br>
            <a:r>
              <a:rPr lang="zh-TW"/>
              <a:t>4.Post data，輸入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message=hello Eric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5.新增一個Header參數，請注意Bearer與Token之間有一個空白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94" name="Google Shape;594;p7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595" name="Google Shape;595;p76"/>
          <p:cNvGraphicFramePr/>
          <p:nvPr/>
        </p:nvGraphicFramePr>
        <p:xfrm>
          <a:off x="1475774" y="34650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{C5715D37-506E-47E9-B612-1BED163E5398}</a:tableStyleId>
              </a:tblPr>
              <a:tblGrid>
                <a:gridCol w="1972000"/>
                <a:gridCol w="5259750"/>
              </a:tblGrid>
              <a:tr h="63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zh-TW" sz="2300" u="none" cap="none" strike="noStrike"/>
                        <a:t>Key欄位</a:t>
                      </a:r>
                      <a:endParaRPr sz="2300" u="none" cap="none" strike="noStrike"/>
                    </a:p>
                  </a:txBody>
                  <a:tcPr marT="5725" marB="5725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zh-TW" sz="2300" u="none" cap="none" strike="noStrike"/>
                        <a:t>Value欄位</a:t>
                      </a:r>
                      <a:endParaRPr sz="2300" u="none" cap="none" strike="noStrike"/>
                    </a:p>
                  </a:txBody>
                  <a:tcPr marT="5725" marB="5725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zh-TW" sz="2300" u="none" cap="none" strike="noStrike"/>
                        <a:t>Authorization</a:t>
                      </a:r>
                      <a:endParaRPr sz="2300" u="none" cap="none" strike="noStrike"/>
                    </a:p>
                  </a:txBody>
                  <a:tcPr marT="5725" marB="5725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zh-TW" sz="2300" u="none" cap="none" strike="noStrike"/>
                        <a:t>Bearer 上面取得的群組Token</a:t>
                      </a:r>
                      <a:endParaRPr sz="2300" u="none" cap="none" strike="noStrike"/>
                    </a:p>
                  </a:txBody>
                  <a:tcPr marT="5725" marB="5725" marR="5725" marL="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6" name="Google Shape;596;p76"/>
          <p:cNvSpPr/>
          <p:nvPr/>
        </p:nvSpPr>
        <p:spPr>
          <a:xfrm>
            <a:off x="2914651" y="2437724"/>
            <a:ext cx="138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2" name="Google Shape;602;p7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603" name="Google Shape;603;p7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4" name="Google Shape;604;p77"/>
          <p:cNvPicPr preferRelativeResize="0"/>
          <p:nvPr/>
        </p:nvPicPr>
        <p:blipFill rotWithShape="1">
          <a:blip r:embed="rId3">
            <a:alphaModFix/>
          </a:blip>
          <a:srcRect b="10015" l="0" r="1806" t="0"/>
          <a:stretch/>
        </p:blipFill>
        <p:spPr>
          <a:xfrm>
            <a:off x="126844" y="0"/>
            <a:ext cx="8993631" cy="476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串接LINE服務</a:t>
            </a:r>
            <a:endParaRPr/>
          </a:p>
        </p:txBody>
      </p:sp>
      <p:sp>
        <p:nvSpPr>
          <p:cNvPr id="611" name="Google Shape;611;p78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範例程式：</a:t>
            </a:r>
            <a:r>
              <a:rPr lang="zh-TW" sz="3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https://t.ly/Qg8k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8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131825" y="273850"/>
            <a:ext cx="8383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AIoT WEB</a:t>
            </a:r>
            <a:r>
              <a:rPr lang="zh-TW"/>
              <a:t>整合平台(北興國中楊心淵老師分享)</a:t>
            </a:r>
            <a:endParaRPr/>
          </a:p>
        </p:txBody>
      </p:sp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294675" y="104636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DEMO影片：t.ly/jr3D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網頁程式下載：</a:t>
            </a:r>
            <a:r>
              <a:rPr lang="zh-TW" sz="3000">
                <a:solidFill>
                  <a:srgbClr val="333333"/>
                </a:solidFill>
                <a:highlight>
                  <a:srgbClr val="FFFFFF"/>
                </a:highlight>
              </a:rPr>
              <a:t>https://t.ly/MVGZ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Arduino程式下載：</a:t>
            </a:r>
            <a:r>
              <a:rPr lang="zh-TW" sz="2800">
                <a:solidFill>
                  <a:schemeClr val="dk1"/>
                </a:solidFill>
              </a:rPr>
              <a:t>t.ly/dn8n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19" name="Google Shape;619;p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20" name="Google Shape;620;p79"/>
          <p:cNvPicPr preferRelativeResize="0"/>
          <p:nvPr/>
        </p:nvPicPr>
        <p:blipFill rotWithShape="1">
          <a:blip r:embed="rId3">
            <a:alphaModFix/>
          </a:blip>
          <a:srcRect b="15829" l="17102" r="19321" t="15076"/>
          <a:stretch/>
        </p:blipFill>
        <p:spPr>
          <a:xfrm>
            <a:off x="4198025" y="2631175"/>
            <a:ext cx="4109626" cy="251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MQTT</a:t>
            </a:r>
            <a:endParaRPr sz="6000"/>
          </a:p>
        </p:txBody>
      </p:sp>
      <p:sp>
        <p:nvSpPr>
          <p:cNvPr id="626" name="Google Shape;626;p8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627" name="Google Shape;62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MQTT輕量資料傳輸</a:t>
            </a:r>
            <a:endParaRPr/>
          </a:p>
        </p:txBody>
      </p:sp>
      <p:sp>
        <p:nvSpPr>
          <p:cNvPr id="633" name="Google Shape;633;p81"/>
          <p:cNvSpPr txBox="1"/>
          <p:nvPr>
            <p:ph idx="1" type="body"/>
          </p:nvPr>
        </p:nvSpPr>
        <p:spPr>
          <a:xfrm>
            <a:off x="311700" y="1152475"/>
            <a:ext cx="407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採用 </a:t>
            </a:r>
            <a:r>
              <a:rPr b="1" lang="zh-TW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Publish／Subscribe</a:t>
            </a:r>
            <a: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的方式，透過 </a:t>
            </a:r>
            <a:r>
              <a:rPr b="1" lang="zh-TW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Broker</a:t>
            </a:r>
            <a: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做訊息溝通</a:t>
            </a:r>
            <a:b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>
                <a:solidFill>
                  <a:srgbClr val="2929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在同一個Topic上進行溝通，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不須建立伺服器也可產生互動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3.傳輸量小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34" name="Google Shape;63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35" name="Google Shape;6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50" y="0"/>
            <a:ext cx="3908927" cy="241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136" y="2787325"/>
            <a:ext cx="1601699" cy="21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968" y="2735012"/>
            <a:ext cx="1680176" cy="22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1"/>
          <p:cNvPicPr preferRelativeResize="0"/>
          <p:nvPr/>
        </p:nvPicPr>
        <p:blipFill rotWithShape="1">
          <a:blip r:embed="rId6">
            <a:alphaModFix/>
          </a:blip>
          <a:srcRect b="14726" l="0" r="0" t="0"/>
          <a:stretch/>
        </p:blipFill>
        <p:spPr>
          <a:xfrm>
            <a:off x="358900" y="3174575"/>
            <a:ext cx="3754099" cy="1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建立步驟</a:t>
            </a:r>
            <a:endParaRPr/>
          </a:p>
        </p:txBody>
      </p:sp>
      <p:sp>
        <p:nvSpPr>
          <p:cNvPr id="644" name="Google Shape;644;p82"/>
          <p:cNvSpPr txBox="1"/>
          <p:nvPr>
            <p:ph idx="1" type="body"/>
          </p:nvPr>
        </p:nvSpPr>
        <p:spPr>
          <a:xfrm>
            <a:off x="402175" y="1165375"/>
            <a:ext cx="78294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安裝APP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建立mqtt </a:t>
            </a:r>
            <a:r>
              <a:rPr b="1" lang="zh-TW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Broker</a:t>
            </a:r>
            <a:r>
              <a:rPr lang="zh-TW">
                <a:solidFill>
                  <a:srgbClr val="292929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伺服器連線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lphaL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採用mqtt.eclipse.org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lphaL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port:1883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lphaL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建立一個dashboard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在上面的連線上，建立數個Panel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選擇樣式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lphaL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TextLog：看值，讓ESP32傳值進來，也就是ESP32 </a:t>
            </a:r>
            <a:r>
              <a:rPr b="1" lang="zh-TW" sz="1800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Publish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JhengHei"/>
              <a:buAutoNum type="alphaLcPeriod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Switch x 2：開關，讓手機傳值到ESP32，也就是</a:t>
            </a:r>
            <a:r>
              <a:rPr b="1" lang="zh-TW" sz="1800">
                <a:solidFill>
                  <a:schemeClr val="dk1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Subscribe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5" name="Google Shape;64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6" name="Google Shape;646;p82"/>
          <p:cNvSpPr txBox="1"/>
          <p:nvPr>
            <p:ph idx="1" type="body"/>
          </p:nvPr>
        </p:nvSpPr>
        <p:spPr>
          <a:xfrm>
            <a:off x="5849550" y="342975"/>
            <a:ext cx="31716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292929"/>
                </a:solidFill>
                <a:highlight>
                  <a:srgbClr val="F2F2F2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安裝APP：IoT MQTT Panel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47" name="Google Shape;647;p82"/>
          <p:cNvPicPr preferRelativeResize="0"/>
          <p:nvPr/>
        </p:nvPicPr>
        <p:blipFill rotWithShape="1">
          <a:blip r:embed="rId3">
            <a:alphaModFix/>
          </a:blip>
          <a:srcRect b="58542" l="0" r="0" t="0"/>
          <a:stretch/>
        </p:blipFill>
        <p:spPr>
          <a:xfrm>
            <a:off x="5983375" y="1242825"/>
            <a:ext cx="2374850" cy="2132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3"/>
          <p:cNvSpPr txBox="1"/>
          <p:nvPr>
            <p:ph type="title"/>
          </p:nvPr>
        </p:nvSpPr>
        <p:spPr>
          <a:xfrm>
            <a:off x="311700" y="58975"/>
            <a:ext cx="24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新增MQTT伺服器</a:t>
            </a:r>
            <a:endParaRPr sz="2000"/>
          </a:p>
        </p:txBody>
      </p:sp>
      <p:sp>
        <p:nvSpPr>
          <p:cNvPr id="653" name="Google Shape;653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5" name="Google Shape;655;p83"/>
          <p:cNvPicPr preferRelativeResize="0"/>
          <p:nvPr/>
        </p:nvPicPr>
        <p:blipFill rotWithShape="1">
          <a:blip r:embed="rId3">
            <a:alphaModFix/>
          </a:blip>
          <a:srcRect b="15009" l="0" r="0" t="0"/>
          <a:stretch/>
        </p:blipFill>
        <p:spPr>
          <a:xfrm>
            <a:off x="380550" y="674938"/>
            <a:ext cx="2376750" cy="4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329" y="674950"/>
            <a:ext cx="2019995" cy="43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3"/>
          <p:cNvSpPr/>
          <p:nvPr/>
        </p:nvSpPr>
        <p:spPr>
          <a:xfrm>
            <a:off x="4431625" y="4401550"/>
            <a:ext cx="7419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3"/>
          <p:cNvSpPr txBox="1"/>
          <p:nvPr>
            <p:ph type="title"/>
          </p:nvPr>
        </p:nvSpPr>
        <p:spPr>
          <a:xfrm>
            <a:off x="2858375" y="58975"/>
            <a:ext cx="24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新增Panel</a:t>
            </a:r>
            <a:endParaRPr sz="2000"/>
          </a:p>
        </p:txBody>
      </p:sp>
      <p:sp>
        <p:nvSpPr>
          <p:cNvPr id="659" name="Google Shape;659;p83"/>
          <p:cNvSpPr txBox="1"/>
          <p:nvPr>
            <p:ph type="title"/>
          </p:nvPr>
        </p:nvSpPr>
        <p:spPr>
          <a:xfrm>
            <a:off x="5675750" y="58975"/>
            <a:ext cx="24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選擇種類</a:t>
            </a:r>
            <a:endParaRPr sz="2000"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750" y="631675"/>
            <a:ext cx="2151600" cy="46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/>
          <p:nvPr/>
        </p:nvSpPr>
        <p:spPr>
          <a:xfrm>
            <a:off x="5969750" y="1483900"/>
            <a:ext cx="2292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3"/>
          <p:cNvSpPr txBox="1"/>
          <p:nvPr/>
        </p:nvSpPr>
        <p:spPr>
          <a:xfrm>
            <a:off x="430225" y="1826050"/>
            <a:ext cx="1281000" cy="230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本欄留空白</a:t>
            </a:r>
            <a:endParaRPr sz="1200"/>
          </a:p>
        </p:txBody>
      </p:sp>
      <p:sp>
        <p:nvSpPr>
          <p:cNvPr id="663" name="Google Shape;663;p83"/>
          <p:cNvSpPr/>
          <p:nvPr/>
        </p:nvSpPr>
        <p:spPr>
          <a:xfrm>
            <a:off x="5899550" y="2285400"/>
            <a:ext cx="2292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4"/>
          <p:cNvSpPr txBox="1"/>
          <p:nvPr>
            <p:ph idx="1" type="body"/>
          </p:nvPr>
        </p:nvSpPr>
        <p:spPr>
          <a:xfrm>
            <a:off x="6422175" y="363263"/>
            <a:ext cx="1723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完成</a:t>
            </a:r>
            <a:endParaRPr/>
          </a:p>
        </p:txBody>
      </p:sp>
      <p:sp>
        <p:nvSpPr>
          <p:cNvPr id="669" name="Google Shape;66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0" name="Google Shape;670;p84"/>
          <p:cNvPicPr preferRelativeResize="0"/>
          <p:nvPr/>
        </p:nvPicPr>
        <p:blipFill rotWithShape="1">
          <a:blip r:embed="rId3">
            <a:alphaModFix/>
          </a:blip>
          <a:srcRect b="35479" l="0" r="0" t="0"/>
          <a:stretch/>
        </p:blipFill>
        <p:spPr>
          <a:xfrm>
            <a:off x="6095700" y="922425"/>
            <a:ext cx="2376750" cy="33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750" y="363275"/>
            <a:ext cx="223015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34" y="363275"/>
            <a:ext cx="223015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4"/>
          <p:cNvSpPr/>
          <p:nvPr/>
        </p:nvSpPr>
        <p:spPr>
          <a:xfrm>
            <a:off x="246113" y="1224175"/>
            <a:ext cx="2292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4"/>
          <p:cNvSpPr/>
          <p:nvPr/>
        </p:nvSpPr>
        <p:spPr>
          <a:xfrm>
            <a:off x="2916813" y="1271975"/>
            <a:ext cx="22920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4"/>
          <p:cNvSpPr txBox="1"/>
          <p:nvPr/>
        </p:nvSpPr>
        <p:spPr>
          <a:xfrm>
            <a:off x="1529650" y="1515175"/>
            <a:ext cx="2230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主題位置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其他優勢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17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想要做影像分析的，可透過ESP32CAM x Python學習影像辨識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對於資優學生，可使用micropython連結雲端AI服務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ESP32可完全取代UNO，也可讓學生學習雲端服務及Python語言，以利後續更深入的方案。</a:t>
            </a:r>
            <a:endParaRPr sz="2000"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6039"/>
            <a:ext cx="9144000" cy="209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Arduino</a:t>
            </a:r>
            <a:r>
              <a:rPr lang="zh-TW"/>
              <a:t>的設定</a:t>
            </a:r>
            <a:endParaRPr/>
          </a:p>
        </p:txBody>
      </p:sp>
      <p:sp>
        <p:nvSpPr>
          <p:cNvPr id="681" name="Google Shape;68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</a:t>
            </a:r>
            <a:r>
              <a:rPr lang="zh-TW"/>
              <a:t>下載範例程式：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http://bit.ly/3mwqckx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83" name="Google Shape;6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825" y="115975"/>
            <a:ext cx="2268100" cy="49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五、NBIoT</a:t>
            </a:r>
            <a:endParaRPr sz="6000"/>
          </a:p>
        </p:txBody>
      </p:sp>
      <p:sp>
        <p:nvSpPr>
          <p:cNvPr id="689" name="Google Shape;689;p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690" name="Google Shape;69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/>
              <a:t>LPWAN</a:t>
            </a:r>
            <a:endParaRPr/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457497" y="925688"/>
            <a:ext cx="579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Clr>
                <a:srgbClr val="002060"/>
              </a:buClr>
              <a:buSzPts val="1500"/>
              <a:buNone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LPWAN（Low-Power Wide-Area Network，低功率廣域網路）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97" name="Google Shape;69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98" y="1450217"/>
            <a:ext cx="8229006" cy="33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8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/>
              <a:t>NB-IOT</a:t>
            </a:r>
            <a:endParaRPr/>
          </a:p>
        </p:txBody>
      </p:sp>
      <p:sp>
        <p:nvSpPr>
          <p:cNvPr id="703" name="Google Shape;703;p88"/>
          <p:cNvSpPr txBox="1"/>
          <p:nvPr>
            <p:ph idx="1" type="body"/>
          </p:nvPr>
        </p:nvSpPr>
        <p:spPr>
          <a:xfrm>
            <a:off x="536879" y="165551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2060"/>
              </a:buClr>
              <a:buSzPts val="24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規格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4" name="Google Shape;704;p88"/>
          <p:cNvSpPr txBox="1"/>
          <p:nvPr>
            <p:ph idx="2" type="body"/>
          </p:nvPr>
        </p:nvSpPr>
        <p:spPr>
          <a:xfrm>
            <a:off x="536879" y="2127916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下載(Downlink)：250 kbpsFeature 2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上傳(Uplink)：250 kbps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延遲時間：1.6到10秒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雙工技術：半雙工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設備接收帶寬：180 kHz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160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設備發射功率：20/23 dBm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5" name="Google Shape;705;p88"/>
          <p:cNvSpPr txBox="1"/>
          <p:nvPr>
            <p:ph idx="3" type="body"/>
          </p:nvPr>
        </p:nvSpPr>
        <p:spPr>
          <a:xfrm>
            <a:off x="4572000" y="16555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2060"/>
              </a:buClr>
              <a:buSzPts val="24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特色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6" name="Google Shape;706;p88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286620"/>
            <a:ext cx="4041900" cy="19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8"/>
          <p:cNvSpPr txBox="1"/>
          <p:nvPr/>
        </p:nvSpPr>
        <p:spPr>
          <a:xfrm>
            <a:off x="457497" y="925688"/>
            <a:ext cx="396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None/>
            </a:pPr>
            <a:r>
              <a:rPr b="1" lang="zh-TW" sz="150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NB-IoT(Narrow Band-IoT)( Cat.NB1)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9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/>
              <a:t>NB-IOT</a:t>
            </a:r>
            <a:endParaRPr/>
          </a:p>
        </p:txBody>
      </p:sp>
      <p:sp>
        <p:nvSpPr>
          <p:cNvPr id="713" name="Google Shape;713;p89"/>
          <p:cNvSpPr txBox="1"/>
          <p:nvPr>
            <p:ph idx="1" type="body"/>
          </p:nvPr>
        </p:nvSpPr>
        <p:spPr>
          <a:xfrm>
            <a:off x="536879" y="165551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2060"/>
              </a:buClr>
              <a:buSzPts val="24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規格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4" name="Google Shape;714;p89"/>
          <p:cNvSpPr txBox="1"/>
          <p:nvPr>
            <p:ph idx="2" type="body"/>
          </p:nvPr>
        </p:nvSpPr>
        <p:spPr>
          <a:xfrm>
            <a:off x="536879" y="2127916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中華電信      B8-900MHz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遠傳電信      B28-700MHz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台灣大哥大  B28-700MHz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亞太電信      B8-900MHz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1600"/>
              </a:spcAft>
              <a:buClr>
                <a:srgbClr val="002060"/>
              </a:buClr>
              <a:buSzPts val="1600"/>
              <a:buChar char="●"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台灣之星      B8-900MHz</a:t>
            </a:r>
            <a:endParaRPr/>
          </a:p>
        </p:txBody>
      </p:sp>
      <p:sp>
        <p:nvSpPr>
          <p:cNvPr id="715" name="Google Shape;715;p89"/>
          <p:cNvSpPr txBox="1"/>
          <p:nvPr>
            <p:ph idx="3" type="body"/>
          </p:nvPr>
        </p:nvSpPr>
        <p:spPr>
          <a:xfrm>
            <a:off x="4572000" y="16555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2060"/>
              </a:buClr>
              <a:buSzPts val="24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注意事項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6" name="Google Shape;716;p89"/>
          <p:cNvSpPr txBox="1"/>
          <p:nvPr/>
        </p:nvSpPr>
        <p:spPr>
          <a:xfrm>
            <a:off x="457497" y="925688"/>
            <a:ext cx="396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None/>
            </a:pPr>
            <a:r>
              <a:rPr b="1" lang="zh-TW" sz="150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各電信商使用頻段</a:t>
            </a:r>
            <a:endParaRPr b="1" sz="1500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7" name="Google Shape;717;p89"/>
          <p:cNvSpPr txBox="1"/>
          <p:nvPr>
            <p:ph idx="4" type="body"/>
          </p:nvPr>
        </p:nvSpPr>
        <p:spPr>
          <a:xfrm>
            <a:off x="4572000" y="2127916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傳輸頻率不能太高   &gt;15min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傳輸量盡可能的低   &lt;256 Bytes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無法移動使用          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1600"/>
              </a:spcAft>
              <a:buClr>
                <a:srgbClr val="002060"/>
              </a:buClr>
              <a:buSzPts val="1800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離線式使用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000000"/>
                </a:solidFill>
              </a:rPr>
              <a:t>QUECTEL BC26</a:t>
            </a:r>
            <a:r>
              <a:rPr lang="zh-TW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教學</a:t>
            </a:r>
            <a:endParaRPr sz="3800">
              <a:solidFill>
                <a:srgbClr val="000000"/>
              </a:solidFill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448976" y="1197400"/>
            <a:ext cx="4122900" cy="35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測試伺服器：若無</a:t>
            </a:r>
            <a:r>
              <a:rPr lang="zh-TW" sz="2100">
                <a:solidFill>
                  <a:srgbClr val="000000"/>
                </a:solidFill>
              </a:rPr>
              <a:t>public IP</a:t>
            </a: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</a:t>
            </a:r>
            <a:r>
              <a:rPr lang="zh-TW" sz="2100">
                <a:solidFill>
                  <a:srgbClr val="000000"/>
                </a:solidFill>
              </a:rPr>
              <a:t>port</a:t>
            </a: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可以使用時，可連線本公司提供的測試伺服器進行測試，可以從本公司提供的網頁觀察接收的資料，網頁網址為：</a:t>
            </a:r>
            <a:r>
              <a:rPr lang="zh-TW" sz="2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http://av119.ddns.net:8088</a:t>
            </a:r>
            <a:endParaRPr sz="3700">
              <a:solidFill>
                <a:srgbClr val="000000"/>
              </a:solidFill>
            </a:endParaRPr>
          </a:p>
        </p:txBody>
      </p:sp>
      <p:pic>
        <p:nvPicPr>
          <p:cNvPr id="725" name="Google Shape;72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625" y="2298575"/>
            <a:ext cx="4689399" cy="24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solidFill>
                  <a:srgbClr val="000000"/>
                </a:solidFill>
              </a:rPr>
              <a:t>BC26 module</a:t>
            </a:r>
            <a:r>
              <a:rPr lang="zh-TW" sz="2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r>
              <a:rPr lang="zh-TW" sz="2900">
                <a:solidFill>
                  <a:srgbClr val="000000"/>
                </a:solidFill>
              </a:rPr>
              <a:t>CHIPFANS SCom-BC26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732" name="Google Shape;732;p91"/>
          <p:cNvSpPr txBox="1"/>
          <p:nvPr>
            <p:ph idx="1" type="body"/>
          </p:nvPr>
        </p:nvSpPr>
        <p:spPr>
          <a:xfrm>
            <a:off x="448975" y="1197400"/>
            <a:ext cx="5316300" cy="35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注意：雖然是</a:t>
            </a:r>
            <a:r>
              <a:rPr lang="zh-TW" sz="3400">
                <a:solidFill>
                  <a:srgbClr val="000000"/>
                </a:solidFill>
              </a:rPr>
              <a:t>USB</a:t>
            </a:r>
            <a:r>
              <a:rPr lang="zh-TW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的接頭，但直接插電腦</a:t>
            </a:r>
            <a:r>
              <a:rPr lang="zh-TW" sz="3400">
                <a:solidFill>
                  <a:srgbClr val="000000"/>
                </a:solidFill>
              </a:rPr>
              <a:t>USB port</a:t>
            </a:r>
            <a:r>
              <a:rPr lang="zh-TW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是沒作用的，要插在</a:t>
            </a:r>
            <a:r>
              <a:rPr lang="zh-TW" sz="3400">
                <a:solidFill>
                  <a:srgbClr val="000000"/>
                </a:solidFill>
              </a:rPr>
              <a:t>CHIPFANS UCom-USB232</a:t>
            </a:r>
            <a:r>
              <a:rPr lang="zh-TW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之後才能使用。</a:t>
            </a:r>
            <a:endParaRPr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使用手冊：</a:t>
            </a:r>
            <a:r>
              <a:rPr lang="zh-TW" sz="3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https://t.ly/4bS8</a:t>
            </a:r>
            <a:endParaRPr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3" name="Google Shape;73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421" y="1326875"/>
            <a:ext cx="3151374" cy="23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2"/>
          <p:cNvSpPr txBox="1"/>
          <p:nvPr>
            <p:ph type="title"/>
          </p:nvPr>
        </p:nvSpPr>
        <p:spPr>
          <a:xfrm>
            <a:off x="311700" y="13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手動ATcommand傳送TCP封包</a:t>
            </a:r>
            <a:endParaRPr/>
          </a:p>
        </p:txBody>
      </p:sp>
      <p:sp>
        <p:nvSpPr>
          <p:cNvPr id="739" name="Google Shape;739;p92"/>
          <p:cNvSpPr txBox="1"/>
          <p:nvPr>
            <p:ph idx="1" type="body"/>
          </p:nvPr>
        </p:nvSpPr>
        <p:spPr>
          <a:xfrm>
            <a:off x="225650" y="918025"/>
            <a:ext cx="8178000" cy="4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ATcommand程式：</a:t>
            </a:r>
            <a:r>
              <a:rPr lang="zh-TW" sz="2000" u="sng">
                <a:solidFill>
                  <a:schemeClr val="hlink"/>
                </a:solidFill>
                <a:hlinkClick r:id="rId3"/>
              </a:rPr>
              <a:t>https://t.ly/Rbed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注意事項：長久未使用會被基地台斷線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40" name="Google Shape;74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1" name="Google Shape;741;p92"/>
          <p:cNvSpPr/>
          <p:nvPr/>
        </p:nvSpPr>
        <p:spPr>
          <a:xfrm>
            <a:off x="620845" y="3813735"/>
            <a:ext cx="591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開機</a:t>
            </a:r>
            <a:endParaRPr/>
          </a:p>
        </p:txBody>
      </p:sp>
      <p:sp>
        <p:nvSpPr>
          <p:cNvPr id="742" name="Google Shape;742;p92"/>
          <p:cNvSpPr/>
          <p:nvPr/>
        </p:nvSpPr>
        <p:spPr>
          <a:xfrm>
            <a:off x="3135823" y="3639950"/>
            <a:ext cx="1213200" cy="763500"/>
          </a:xfrm>
          <a:prstGeom prst="diamond">
            <a:avLst/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註冊成功</a:t>
            </a:r>
            <a:endParaRPr/>
          </a:p>
        </p:txBody>
      </p:sp>
      <p:sp>
        <p:nvSpPr>
          <p:cNvPr id="743" name="Google Shape;743;p92"/>
          <p:cNvSpPr/>
          <p:nvPr/>
        </p:nvSpPr>
        <p:spPr>
          <a:xfrm>
            <a:off x="4837623" y="3792655"/>
            <a:ext cx="12132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開啟TCP連線</a:t>
            </a:r>
            <a:endParaRPr/>
          </a:p>
        </p:txBody>
      </p:sp>
      <p:sp>
        <p:nvSpPr>
          <p:cNvPr id="744" name="Google Shape;744;p92"/>
          <p:cNvSpPr/>
          <p:nvPr/>
        </p:nvSpPr>
        <p:spPr>
          <a:xfrm>
            <a:off x="6539394" y="3771802"/>
            <a:ext cx="9123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傳送封包</a:t>
            </a:r>
            <a:endParaRPr/>
          </a:p>
        </p:txBody>
      </p:sp>
      <p:sp>
        <p:nvSpPr>
          <p:cNvPr id="745" name="Google Shape;745;p92"/>
          <p:cNvSpPr/>
          <p:nvPr/>
        </p:nvSpPr>
        <p:spPr>
          <a:xfrm rot="-5400000">
            <a:off x="1276170" y="3890070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92"/>
          <p:cNvSpPr/>
          <p:nvPr/>
        </p:nvSpPr>
        <p:spPr>
          <a:xfrm rot="-5400000">
            <a:off x="4432766" y="3882502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2"/>
          <p:cNvSpPr/>
          <p:nvPr/>
        </p:nvSpPr>
        <p:spPr>
          <a:xfrm rot="-5400000">
            <a:off x="6130611" y="3848166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92"/>
          <p:cNvSpPr/>
          <p:nvPr/>
        </p:nvSpPr>
        <p:spPr>
          <a:xfrm>
            <a:off x="7987985" y="3771801"/>
            <a:ext cx="11169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檢查Server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9" name="Google Shape;749;p92"/>
          <p:cNvSpPr/>
          <p:nvPr/>
        </p:nvSpPr>
        <p:spPr>
          <a:xfrm rot="-5400000">
            <a:off x="7557958" y="3864667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92"/>
          <p:cNvSpPr txBox="1"/>
          <p:nvPr/>
        </p:nvSpPr>
        <p:spPr>
          <a:xfrm>
            <a:off x="601670" y="1734574"/>
            <a:ext cx="151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lang="zh-TW" sz="140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BC26的檢測流程</a:t>
            </a:r>
            <a:endParaRPr b="1" sz="1400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1" name="Google Shape;751;p92"/>
          <p:cNvSpPr/>
          <p:nvPr/>
        </p:nvSpPr>
        <p:spPr>
          <a:xfrm>
            <a:off x="620845" y="2093838"/>
            <a:ext cx="591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開機</a:t>
            </a:r>
            <a:endParaRPr/>
          </a:p>
        </p:txBody>
      </p:sp>
      <p:sp>
        <p:nvSpPr>
          <p:cNvPr id="752" name="Google Shape;752;p92"/>
          <p:cNvSpPr/>
          <p:nvPr/>
        </p:nvSpPr>
        <p:spPr>
          <a:xfrm>
            <a:off x="1657770" y="2084594"/>
            <a:ext cx="9387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硬體檢查</a:t>
            </a:r>
            <a:endParaRPr/>
          </a:p>
        </p:txBody>
      </p:sp>
      <p:sp>
        <p:nvSpPr>
          <p:cNvPr id="753" name="Google Shape;753;p92"/>
          <p:cNvSpPr/>
          <p:nvPr/>
        </p:nvSpPr>
        <p:spPr>
          <a:xfrm>
            <a:off x="3041809" y="2084593"/>
            <a:ext cx="8277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檢查SIM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4" name="Google Shape;754;p92"/>
          <p:cNvSpPr/>
          <p:nvPr/>
        </p:nvSpPr>
        <p:spPr>
          <a:xfrm rot="-5400000">
            <a:off x="1284529" y="2170019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92"/>
          <p:cNvSpPr/>
          <p:nvPr/>
        </p:nvSpPr>
        <p:spPr>
          <a:xfrm rot="-5400000">
            <a:off x="2669375" y="2181057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92"/>
          <p:cNvSpPr/>
          <p:nvPr/>
        </p:nvSpPr>
        <p:spPr>
          <a:xfrm>
            <a:off x="4314791" y="2104197"/>
            <a:ext cx="12132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檢查信號強度</a:t>
            </a:r>
            <a:endParaRPr/>
          </a:p>
        </p:txBody>
      </p:sp>
      <p:sp>
        <p:nvSpPr>
          <p:cNvPr id="757" name="Google Shape;757;p92"/>
          <p:cNvSpPr/>
          <p:nvPr/>
        </p:nvSpPr>
        <p:spPr>
          <a:xfrm>
            <a:off x="5973236" y="2092071"/>
            <a:ext cx="894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查詢</a:t>
            </a: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APN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8" name="Google Shape;758;p92"/>
          <p:cNvSpPr/>
          <p:nvPr/>
        </p:nvSpPr>
        <p:spPr>
          <a:xfrm rot="-5400000">
            <a:off x="3939474" y="2185996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2"/>
          <p:cNvSpPr/>
          <p:nvPr/>
        </p:nvSpPr>
        <p:spPr>
          <a:xfrm rot="-5400000">
            <a:off x="5597919" y="2181763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92"/>
          <p:cNvSpPr/>
          <p:nvPr/>
        </p:nvSpPr>
        <p:spPr>
          <a:xfrm rot="-5400000">
            <a:off x="6940864" y="2159342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92"/>
          <p:cNvSpPr txBox="1"/>
          <p:nvPr/>
        </p:nvSpPr>
        <p:spPr>
          <a:xfrm>
            <a:off x="7231100" y="2602900"/>
            <a:ext cx="191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AT+QCGDEFCONT </a:t>
            </a: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加上查詢結果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92"/>
          <p:cNvSpPr txBox="1"/>
          <p:nvPr/>
        </p:nvSpPr>
        <p:spPr>
          <a:xfrm>
            <a:off x="4348100" y="2573506"/>
            <a:ext cx="11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AT+CESQ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結果查表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92"/>
          <p:cNvSpPr txBox="1"/>
          <p:nvPr/>
        </p:nvSpPr>
        <p:spPr>
          <a:xfrm>
            <a:off x="3010586" y="2573535"/>
            <a:ext cx="114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AT+QCCID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92"/>
          <p:cNvSpPr txBox="1"/>
          <p:nvPr/>
        </p:nvSpPr>
        <p:spPr>
          <a:xfrm>
            <a:off x="1644513" y="2570695"/>
            <a:ext cx="114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92"/>
          <p:cNvSpPr txBox="1"/>
          <p:nvPr/>
        </p:nvSpPr>
        <p:spPr>
          <a:xfrm>
            <a:off x="3223326" y="4339238"/>
            <a:ext cx="142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AT+CEREG?</a:t>
            </a:r>
            <a:endParaRPr sz="1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0,1代表註冊成功</a:t>
            </a:r>
            <a:endParaRPr sz="1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2"/>
          <p:cNvSpPr txBox="1"/>
          <p:nvPr/>
        </p:nvSpPr>
        <p:spPr>
          <a:xfrm>
            <a:off x="4780794" y="4403476"/>
            <a:ext cx="14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AT+QIOPEN=1,0,"TCP","&lt;IP_address&gt;",&lt;port&gt;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92"/>
          <p:cNvSpPr txBox="1"/>
          <p:nvPr/>
        </p:nvSpPr>
        <p:spPr>
          <a:xfrm>
            <a:off x="6396036" y="4403476"/>
            <a:ext cx="14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AT+QISEND=0,&lt;length&gt;,"av119,&lt;ID&gt;,&lt;data&gt;"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92"/>
          <p:cNvSpPr txBox="1"/>
          <p:nvPr/>
        </p:nvSpPr>
        <p:spPr>
          <a:xfrm>
            <a:off x="582545" y="3465024"/>
            <a:ext cx="151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r>
              <a:rPr b="1" lang="zh-TW" sz="140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BC26的</a:t>
            </a:r>
            <a:r>
              <a:rPr b="1" lang="zh-TW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通訊</a:t>
            </a:r>
            <a:endParaRPr b="1" sz="1400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9" name="Google Shape;769;p92"/>
          <p:cNvSpPr txBox="1"/>
          <p:nvPr/>
        </p:nvSpPr>
        <p:spPr>
          <a:xfrm>
            <a:off x="5781174" y="2654775"/>
            <a:ext cx="121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</a:t>
            </a: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QCGDEFCONT?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92"/>
          <p:cNvSpPr/>
          <p:nvPr/>
        </p:nvSpPr>
        <p:spPr>
          <a:xfrm>
            <a:off x="7319336" y="2082996"/>
            <a:ext cx="894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APN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1" name="Google Shape;771;p92"/>
          <p:cNvPicPr preferRelativeResize="0"/>
          <p:nvPr/>
        </p:nvPicPr>
        <p:blipFill rotWithShape="1">
          <a:blip r:embed="rId4">
            <a:alphaModFix/>
          </a:blip>
          <a:srcRect b="41690" l="0" r="49680" t="9123"/>
          <a:stretch/>
        </p:blipFill>
        <p:spPr>
          <a:xfrm>
            <a:off x="6050828" y="118575"/>
            <a:ext cx="3007976" cy="179164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2"/>
          <p:cNvSpPr txBox="1"/>
          <p:nvPr/>
        </p:nvSpPr>
        <p:spPr>
          <a:xfrm>
            <a:off x="1276175" y="4306575"/>
            <a:ext cx="20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AT+QCGDEFCONT=加上查詢結果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2"/>
          <p:cNvSpPr/>
          <p:nvPr/>
        </p:nvSpPr>
        <p:spPr>
          <a:xfrm>
            <a:off x="1678161" y="3792659"/>
            <a:ext cx="894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設定APN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4" name="Google Shape;774;p92"/>
          <p:cNvSpPr/>
          <p:nvPr/>
        </p:nvSpPr>
        <p:spPr>
          <a:xfrm rot="-5400000">
            <a:off x="2701579" y="3890077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92"/>
          <p:cNvSpPr txBox="1"/>
          <p:nvPr/>
        </p:nvSpPr>
        <p:spPr>
          <a:xfrm>
            <a:off x="4092427" y="4736863"/>
            <a:ext cx="37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AT+QIOPEN=1,0,"TCP","av119.ddns.net",8089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2"/>
          <p:cNvSpPr txBox="1"/>
          <p:nvPr/>
        </p:nvSpPr>
        <p:spPr>
          <a:xfrm>
            <a:off x="5348025" y="4956388"/>
            <a:ext cx="3295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AT+QISEND=0,26,"av119,yourID,test for BC26"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92"/>
          <p:cNvSpPr/>
          <p:nvPr/>
        </p:nvSpPr>
        <p:spPr>
          <a:xfrm rot="5400000">
            <a:off x="2973525" y="1041500"/>
            <a:ext cx="305400" cy="4283100"/>
          </a:xfrm>
          <a:prstGeom prst="downArrow">
            <a:avLst>
              <a:gd fmla="val 50000" name="adj1"/>
              <a:gd fmla="val 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92"/>
          <p:cNvSpPr/>
          <p:nvPr/>
        </p:nvSpPr>
        <p:spPr>
          <a:xfrm>
            <a:off x="4942794" y="2948427"/>
            <a:ext cx="9123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進入休眠</a:t>
            </a:r>
            <a:endParaRPr/>
          </a:p>
        </p:txBody>
      </p:sp>
      <p:sp>
        <p:nvSpPr>
          <p:cNvPr id="779" name="Google Shape;779;p92"/>
          <p:cNvSpPr/>
          <p:nvPr/>
        </p:nvSpPr>
        <p:spPr>
          <a:xfrm rot="10800000">
            <a:off x="6842913" y="3430791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92"/>
          <p:cNvSpPr/>
          <p:nvPr/>
        </p:nvSpPr>
        <p:spPr>
          <a:xfrm>
            <a:off x="829425" y="3054103"/>
            <a:ext cx="3054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92"/>
          <p:cNvSpPr/>
          <p:nvPr/>
        </p:nvSpPr>
        <p:spPr>
          <a:xfrm>
            <a:off x="6539394" y="2936889"/>
            <a:ext cx="9123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關閉連線</a:t>
            </a:r>
            <a:endParaRPr/>
          </a:p>
        </p:txBody>
      </p:sp>
      <p:sp>
        <p:nvSpPr>
          <p:cNvPr id="782" name="Google Shape;782;p92"/>
          <p:cNvSpPr/>
          <p:nvPr/>
        </p:nvSpPr>
        <p:spPr>
          <a:xfrm rot="5400000">
            <a:off x="6044539" y="3018704"/>
            <a:ext cx="305400" cy="3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E9D8"/>
          </a:solidFill>
          <a:ln cap="flat" cmpd="sng" w="25400">
            <a:solidFill>
              <a:srgbClr val="FABF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92"/>
          <p:cNvSpPr txBox="1"/>
          <p:nvPr/>
        </p:nvSpPr>
        <p:spPr>
          <a:xfrm>
            <a:off x="7395425" y="3033300"/>
            <a:ext cx="121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AT+QICLOSE=0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完整連線程式</a:t>
            </a:r>
            <a:endParaRPr/>
          </a:p>
        </p:txBody>
      </p:sp>
      <p:sp>
        <p:nvSpPr>
          <p:cNvPr id="789" name="Google Shape;789;p93"/>
          <p:cNvSpPr txBox="1"/>
          <p:nvPr>
            <p:ph idx="1" type="body"/>
          </p:nvPr>
        </p:nvSpPr>
        <p:spPr>
          <a:xfrm>
            <a:off x="311700" y="1152475"/>
            <a:ext cx="84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結合DHT11，透過NBIOT傳輸至測試網站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https://bit.ly/3jdkVgE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下載後，壓縮檔內包含src是函式庫，須與.ino在同一目錄。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790" name="Google Shape;79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 x MQTT</a:t>
            </a:r>
            <a:endParaRPr/>
          </a:p>
        </p:txBody>
      </p:sp>
      <p:sp>
        <p:nvSpPr>
          <p:cNvPr id="796" name="Google Shape;79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</a:t>
            </a:r>
            <a:r>
              <a:rPr lang="zh-TW"/>
              <a:t>不像WIFI那樣方便，且目前支援協定如下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UDP/TCP/CoAP/LwM2M/SNTP/MQTT/PPP/TLS*/ DTLS*/HTTP*/HTTPS*/FTP*</a:t>
            </a:r>
            <a:br>
              <a:rPr lang="zh-TW"/>
            </a:br>
            <a:r>
              <a:rPr lang="zh-TW"/>
              <a:t>*代表目前尚未支援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因此改用MQTT較為方便，相關內容請參閱上一章</a:t>
            </a:r>
            <a:endParaRPr/>
          </a:p>
        </p:txBody>
      </p:sp>
      <p:sp>
        <p:nvSpPr>
          <p:cNvPr id="797" name="Google Shape;79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教學板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979375"/>
            <a:ext cx="81780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3B5998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USB Power Port測試</a:t>
            </a:r>
            <a:r>
              <a:rPr lang="zh-TW" sz="1500">
                <a:solidFill>
                  <a:srgbClr val="3B599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：</a:t>
            </a:r>
            <a:r>
              <a:rPr lang="zh-TW" sz="15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https://t.ly/HWNF</a:t>
            </a:r>
            <a:endParaRPr sz="1500">
              <a:solidFill>
                <a:srgbClr val="3B599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3B5998"/>
                </a:solidFill>
                <a:highlight>
                  <a:srgbClr val="FFFFFF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i2c燈號測試程式</a:t>
            </a:r>
            <a:r>
              <a:rPr lang="zh-TW" sz="1500">
                <a:solidFill>
                  <a:srgbClr val="3B599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：</a:t>
            </a:r>
            <a:r>
              <a:rPr lang="zh-TW" sz="1500" u="sng">
                <a:solidFill>
                  <a:schemeClr val="hlink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https://t.ly/VwgP</a:t>
            </a:r>
            <a:endParaRPr sz="1500">
              <a:solidFill>
                <a:srgbClr val="3B5998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 u="sng">
                <a:solidFill>
                  <a:schemeClr val="accent5"/>
                </a:solidFill>
              </a:rPr>
              <a:t>NBIOT測試：</a:t>
            </a:r>
            <a:r>
              <a:rPr lang="zh-TW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https://bit.ly/3jdkVgE</a:t>
            </a:r>
            <a:endParaRPr sz="1500"/>
          </a:p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800" y="1873300"/>
            <a:ext cx="3944225" cy="29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41675" y="351500"/>
            <a:ext cx="4902326" cy="38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 AT</a:t>
            </a:r>
            <a:r>
              <a:rPr lang="zh-TW"/>
              <a:t>語法</a:t>
            </a:r>
            <a:endParaRPr/>
          </a:p>
        </p:txBody>
      </p:sp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00">
                <a:solidFill>
                  <a:srgbClr val="333333"/>
                </a:solidFill>
                <a:highlight>
                  <a:srgbClr val="FFFFFF"/>
                </a:highlight>
              </a:rPr>
              <a:t>前面網路連線與TCP相同，一直到註冊成功為止（</a:t>
            </a:r>
            <a:r>
              <a:rPr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AT+CEREG?</a:t>
            </a:r>
            <a:r>
              <a:rPr lang="zh-TW" sz="1900">
                <a:solidFill>
                  <a:srgbClr val="333333"/>
                </a:solidFill>
                <a:highlight>
                  <a:srgbClr val="FFFFFF"/>
                </a:highlight>
              </a:rPr>
              <a:t>）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rgbClr val="333333"/>
                </a:solidFill>
                <a:highlight>
                  <a:srgbClr val="FFFFFF"/>
                </a:highlight>
              </a:rPr>
              <a:t>1.設定MQTT Broker</a:t>
            </a:r>
            <a:endParaRPr sz="1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</a:t>
            </a: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AT+QMTOPEN=0,"</a:t>
            </a:r>
            <a:r>
              <a:rPr lang="zh-TW" sz="1300">
                <a:solidFill>
                  <a:schemeClr val="dk1"/>
                </a:solidFill>
              </a:rPr>
              <a:t>mqtt.eclipse.org</a:t>
            </a: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",1883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</a:t>
            </a:r>
            <a:r>
              <a:rPr i="1" lang="zh-TW" sz="1400">
                <a:solidFill>
                  <a:srgbClr val="333333"/>
                </a:solidFill>
                <a:highlight>
                  <a:schemeClr val="lt1"/>
                </a:highlight>
              </a:rPr>
              <a:t>回覆：</a:t>
            </a:r>
            <a:r>
              <a:rPr i="1" lang="zh-TW" sz="1400">
                <a:solidFill>
                  <a:schemeClr val="dk1"/>
                </a:solidFill>
              </a:rPr>
              <a:t>+QMTOPEN: 0,0</a:t>
            </a:r>
            <a:endParaRPr i="1"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rgbClr val="333333"/>
                </a:solidFill>
                <a:highlight>
                  <a:srgbClr val="FFFFFF"/>
                </a:highlight>
              </a:rPr>
              <a:t>2.連線到</a:t>
            </a:r>
            <a:r>
              <a:rPr lang="zh-TW" sz="1700">
                <a:solidFill>
                  <a:srgbClr val="333333"/>
                </a:solidFill>
                <a:highlight>
                  <a:schemeClr val="lt1"/>
                </a:highlight>
              </a:rPr>
              <a:t>MQTT Broker</a:t>
            </a:r>
            <a:endParaRPr sz="1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AT+QMTCONN=0,"輸入任意英文字串clientID"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</a:t>
            </a:r>
            <a:r>
              <a:rPr i="1" lang="zh-TW" sz="1400">
                <a:solidFill>
                  <a:srgbClr val="333333"/>
                </a:solidFill>
                <a:highlight>
                  <a:schemeClr val="lt1"/>
                </a:highlight>
              </a:rPr>
              <a:t>回覆：</a:t>
            </a:r>
            <a:r>
              <a:rPr i="1" lang="zh-TW" sz="1400">
                <a:solidFill>
                  <a:schemeClr val="dk1"/>
                </a:solidFill>
              </a:rPr>
              <a:t>+QMTCONN: 0,0,0</a:t>
            </a:r>
            <a:endParaRPr i="1"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rgbClr val="FFFFFF"/>
                </a:highlight>
              </a:rPr>
              <a:t>3.推撥語法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AT+QMTPUB=0,0,0,0,"你的Topic","推撥內容"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  </a:t>
            </a:r>
            <a:r>
              <a:rPr i="1" lang="zh-TW" sz="1400">
                <a:solidFill>
                  <a:srgbClr val="333333"/>
                </a:solidFill>
                <a:highlight>
                  <a:schemeClr val="lt1"/>
                </a:highlight>
              </a:rPr>
              <a:t>回覆：</a:t>
            </a:r>
            <a:r>
              <a:rPr i="1" lang="zh-TW" sz="1400">
                <a:solidFill>
                  <a:schemeClr val="dk1"/>
                </a:solidFill>
              </a:rPr>
              <a:t>+QMTPUB: 0,0,0</a:t>
            </a:r>
            <a:endParaRPr i="1"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</a:rPr>
              <a:t>4.訂閱</a:t>
            </a:r>
            <a:endParaRPr sz="14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 AT+QMTSUB=0,1,"你的Topic",0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</a:t>
            </a:r>
            <a:r>
              <a:rPr i="1" lang="zh-TW" sz="1400">
                <a:solidFill>
                  <a:schemeClr val="dk1"/>
                </a:solidFill>
              </a:rPr>
              <a:t>回覆：+QMTSUB: 0,1,0,0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5.收到訂閱內容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</a:t>
            </a:r>
            <a:r>
              <a:rPr i="1" lang="zh-TW" sz="1400">
                <a:solidFill>
                  <a:schemeClr val="dk1"/>
                </a:solidFill>
              </a:rPr>
              <a:t>+QMTRECV: 0,0,"你的主題","內容"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6.取消訂閱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 AT+</a:t>
            </a:r>
            <a:r>
              <a:rPr lang="zh-TW" sz="1400">
                <a:solidFill>
                  <a:schemeClr val="dk1"/>
                </a:solidFill>
              </a:rPr>
              <a:t>QMTUNS: 0,1,"</a:t>
            </a:r>
            <a:r>
              <a:rPr lang="zh-TW" sz="1400">
                <a:solidFill>
                  <a:srgbClr val="333333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你的Topic</a:t>
            </a:r>
            <a:r>
              <a:rPr lang="zh-TW" sz="1400">
                <a:solidFill>
                  <a:schemeClr val="dk1"/>
                </a:solidFill>
              </a:rPr>
              <a:t>"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</a:t>
            </a:r>
            <a:r>
              <a:rPr i="1" lang="zh-TW" sz="1400">
                <a:solidFill>
                  <a:schemeClr val="dk1"/>
                </a:solidFill>
              </a:rPr>
              <a:t>回覆：+QMTUNS: 0,1,0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804" name="Google Shape;80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5" name="Google Shape;805;p95"/>
          <p:cNvSpPr/>
          <p:nvPr/>
        </p:nvSpPr>
        <p:spPr>
          <a:xfrm>
            <a:off x="6176023" y="72125"/>
            <a:ext cx="1213200" cy="763500"/>
          </a:xfrm>
          <a:prstGeom prst="diamond">
            <a:avLst/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註冊成功</a:t>
            </a:r>
            <a:endParaRPr/>
          </a:p>
        </p:txBody>
      </p:sp>
      <p:sp>
        <p:nvSpPr>
          <p:cNvPr id="806" name="Google Shape;806;p95"/>
          <p:cNvSpPr txBox="1"/>
          <p:nvPr/>
        </p:nvSpPr>
        <p:spPr>
          <a:xfrm>
            <a:off x="6263526" y="771413"/>
            <a:ext cx="142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AT+CEREG?</a:t>
            </a:r>
            <a:endParaRPr sz="1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0,1代表註冊成功</a:t>
            </a:r>
            <a:endParaRPr sz="1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95"/>
          <p:cNvSpPr txBox="1"/>
          <p:nvPr/>
        </p:nvSpPr>
        <p:spPr>
          <a:xfrm>
            <a:off x="4316375" y="738750"/>
            <a:ext cx="20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AT+QCGDEFCONT=加上查詢結果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95"/>
          <p:cNvSpPr/>
          <p:nvPr/>
        </p:nvSpPr>
        <p:spPr>
          <a:xfrm>
            <a:off x="4718361" y="224834"/>
            <a:ext cx="894600" cy="4581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 cap="flat" cmpd="sng" w="127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6609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設定APN</a:t>
            </a:r>
            <a:endParaRPr sz="1200">
              <a:solidFill>
                <a:srgbClr val="36609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AT+QMTCFG="keepalive",0,3600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AT+QMTCFG="timeout",0,30,1,1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E9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ESP環境建立</a:t>
            </a:r>
            <a:endParaRPr sz="6000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